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53"/>
  </p:notesMasterIdLst>
  <p:sldIdLst>
    <p:sldId id="256" r:id="rId2"/>
    <p:sldId id="270" r:id="rId3"/>
    <p:sldId id="271" r:id="rId4"/>
    <p:sldId id="272" r:id="rId5"/>
    <p:sldId id="322" r:id="rId6"/>
    <p:sldId id="276" r:id="rId7"/>
    <p:sldId id="277" r:id="rId8"/>
    <p:sldId id="297" r:id="rId9"/>
    <p:sldId id="275" r:id="rId10"/>
    <p:sldId id="323" r:id="rId11"/>
    <p:sldId id="273" r:id="rId12"/>
    <p:sldId id="274" r:id="rId13"/>
    <p:sldId id="267" r:id="rId14"/>
    <p:sldId id="278" r:id="rId15"/>
    <p:sldId id="286" r:id="rId16"/>
    <p:sldId id="287" r:id="rId17"/>
    <p:sldId id="288" r:id="rId18"/>
    <p:sldId id="289" r:id="rId19"/>
    <p:sldId id="265" r:id="rId20"/>
    <p:sldId id="300" r:id="rId21"/>
    <p:sldId id="301" r:id="rId22"/>
    <p:sldId id="302" r:id="rId23"/>
    <p:sldId id="304" r:id="rId24"/>
    <p:sldId id="307" r:id="rId25"/>
    <p:sldId id="295" r:id="rId26"/>
    <p:sldId id="296" r:id="rId27"/>
    <p:sldId id="309" r:id="rId28"/>
    <p:sldId id="257" r:id="rId29"/>
    <p:sldId id="308" r:id="rId30"/>
    <p:sldId id="310" r:id="rId31"/>
    <p:sldId id="312" r:id="rId32"/>
    <p:sldId id="311" r:id="rId33"/>
    <p:sldId id="313" r:id="rId34"/>
    <p:sldId id="299" r:id="rId35"/>
    <p:sldId id="315" r:id="rId36"/>
    <p:sldId id="316" r:id="rId37"/>
    <p:sldId id="317" r:id="rId38"/>
    <p:sldId id="320" r:id="rId39"/>
    <p:sldId id="319" r:id="rId40"/>
    <p:sldId id="324" r:id="rId41"/>
    <p:sldId id="321" r:id="rId42"/>
    <p:sldId id="290" r:id="rId43"/>
    <p:sldId id="285" r:id="rId44"/>
    <p:sldId id="264" r:id="rId45"/>
    <p:sldId id="291" r:id="rId46"/>
    <p:sldId id="292" r:id="rId47"/>
    <p:sldId id="284" r:id="rId48"/>
    <p:sldId id="293" r:id="rId49"/>
    <p:sldId id="314" r:id="rId50"/>
    <p:sldId id="281" r:id="rId51"/>
    <p:sldId id="28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29B7F6-EF20-314E-AB58-D53F3155D987}">
          <p14:sldIdLst>
            <p14:sldId id="256"/>
            <p14:sldId id="270"/>
            <p14:sldId id="271"/>
            <p14:sldId id="272"/>
            <p14:sldId id="322"/>
            <p14:sldId id="276"/>
            <p14:sldId id="277"/>
            <p14:sldId id="297"/>
            <p14:sldId id="275"/>
            <p14:sldId id="323"/>
          </p14:sldIdLst>
        </p14:section>
        <p14:section name="Brief Internals" id="{7860E0F9-B8B2-5149-A6A1-66C8875E6C4A}">
          <p14:sldIdLst>
            <p14:sldId id="273"/>
            <p14:sldId id="274"/>
            <p14:sldId id="267"/>
            <p14:sldId id="278"/>
            <p14:sldId id="286"/>
            <p14:sldId id="287"/>
            <p14:sldId id="288"/>
            <p14:sldId id="289"/>
          </p14:sldIdLst>
        </p14:section>
        <p14:section name="Refactor/ReArch" id="{D1C2B65B-E330-B84E-AA56-D181FBAB15EE}">
          <p14:sldIdLst>
            <p14:sldId id="265"/>
            <p14:sldId id="300"/>
            <p14:sldId id="301"/>
            <p14:sldId id="302"/>
            <p14:sldId id="304"/>
            <p14:sldId id="307"/>
            <p14:sldId id="295"/>
            <p14:sldId id="296"/>
            <p14:sldId id="309"/>
          </p14:sldIdLst>
        </p14:section>
        <p14:section name="Frontend Improvement" id="{E7756C45-FF72-7A4E-8575-931E3E997A41}">
          <p14:sldIdLst>
            <p14:sldId id="257"/>
            <p14:sldId id="308"/>
            <p14:sldId id="310"/>
            <p14:sldId id="312"/>
            <p14:sldId id="311"/>
            <p14:sldId id="313"/>
          </p14:sldIdLst>
        </p14:section>
        <p14:section name="Tech Demos" id="{82125DB4-2D65-1341-8E34-AEDDF8D1EC9D}">
          <p14:sldIdLst>
            <p14:sldId id="299"/>
            <p14:sldId id="315"/>
            <p14:sldId id="316"/>
            <p14:sldId id="317"/>
          </p14:sldIdLst>
        </p14:section>
        <p14:section name="Conclusion" id="{7D48DD83-2C15-BA4A-BB41-4939F4130123}">
          <p14:sldIdLst>
            <p14:sldId id="320"/>
            <p14:sldId id="319"/>
            <p14:sldId id="324"/>
          </p14:sldIdLst>
        </p14:section>
        <p14:section name="Slide Backup" id="{3DD570D9-09BF-E644-B69B-3FB5340282DB}">
          <p14:sldIdLst>
            <p14:sldId id="321"/>
            <p14:sldId id="290"/>
            <p14:sldId id="285"/>
            <p14:sldId id="264"/>
            <p14:sldId id="291"/>
            <p14:sldId id="292"/>
            <p14:sldId id="284"/>
            <p14:sldId id="293"/>
            <p14:sldId id="314"/>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4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75"/>
    <p:restoredTop sz="89348"/>
  </p:normalViewPr>
  <p:slideViewPr>
    <p:cSldViewPr snapToGrid="0" snapToObjects="1">
      <p:cViewPr varScale="1">
        <p:scale>
          <a:sx n="124" d="100"/>
          <a:sy n="124"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cat>
            <c:strRef>
              <c:f>Sheet1!$A$2:$A$3</c:f>
              <c:strCache>
                <c:ptCount val="2"/>
                <c:pt idx="0">
                  <c:v>Files</c:v>
                </c:pt>
                <c:pt idx="1">
                  <c:v>SLOC</c:v>
                </c:pt>
              </c:strCache>
            </c:strRef>
          </c:cat>
          <c:val>
            <c:numRef>
              <c:f>Sheet1!$B$2:$B$3</c:f>
              <c:numCache>
                <c:formatCode>General</c:formatCode>
                <c:ptCount val="2"/>
                <c:pt idx="0">
                  <c:v>7</c:v>
                </c:pt>
                <c:pt idx="1">
                  <c:v>40</c:v>
                </c:pt>
              </c:numCache>
            </c:numRef>
          </c:val>
          <c:extLst>
            <c:ext xmlns:c16="http://schemas.microsoft.com/office/drawing/2014/chart" uri="{C3380CC4-5D6E-409C-BE32-E72D297353CC}">
              <c16:uniqueId val="{00000000-100C-8C43-8E52-F4B3021F72AD}"/>
            </c:ext>
          </c:extLst>
        </c:ser>
        <c:ser>
          <c:idx val="1"/>
          <c:order val="1"/>
          <c:tx>
            <c:strRef>
              <c:f>Sheet1!$C$1</c:f>
              <c:strCache>
                <c:ptCount val="1"/>
                <c:pt idx="0">
                  <c:v>New</c:v>
                </c:pt>
              </c:strCache>
            </c:strRef>
          </c:tx>
          <c:spPr>
            <a:solidFill>
              <a:schemeClr val="accent2"/>
            </a:solidFill>
            <a:ln>
              <a:noFill/>
            </a:ln>
            <a:effectLst/>
          </c:spPr>
          <c:invertIfNegative val="0"/>
          <c:cat>
            <c:strRef>
              <c:f>Sheet1!$A$2:$A$3</c:f>
              <c:strCache>
                <c:ptCount val="2"/>
                <c:pt idx="0">
                  <c:v>Files</c:v>
                </c:pt>
                <c:pt idx="1">
                  <c:v>SLOC</c:v>
                </c:pt>
              </c:strCache>
            </c:strRef>
          </c:cat>
          <c:val>
            <c:numRef>
              <c:f>Sheet1!$C$2:$C$3</c:f>
              <c:numCache>
                <c:formatCode>General</c:formatCode>
                <c:ptCount val="2"/>
                <c:pt idx="0">
                  <c:v>3</c:v>
                </c:pt>
                <c:pt idx="1">
                  <c:v>3</c:v>
                </c:pt>
              </c:numCache>
            </c:numRef>
          </c:val>
          <c:extLst>
            <c:ext xmlns:c16="http://schemas.microsoft.com/office/drawing/2014/chart" uri="{C3380CC4-5D6E-409C-BE32-E72D297353CC}">
              <c16:uniqueId val="{00000001-100C-8C43-8E52-F4B3021F72AD}"/>
            </c:ext>
          </c:extLst>
        </c:ser>
        <c:dLbls>
          <c:showLegendKey val="0"/>
          <c:showVal val="0"/>
          <c:showCatName val="0"/>
          <c:showSerName val="0"/>
          <c:showPercent val="0"/>
          <c:showBubbleSize val="0"/>
        </c:dLbls>
        <c:gapWidth val="219"/>
        <c:overlap val="-27"/>
        <c:axId val="519015440"/>
        <c:axId val="571766848"/>
      </c:barChart>
      <c:catAx>
        <c:axId val="519015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1766848"/>
        <c:crosses val="autoZero"/>
        <c:auto val="1"/>
        <c:lblAlgn val="ctr"/>
        <c:lblOffset val="100"/>
        <c:noMultiLvlLbl val="0"/>
      </c:catAx>
      <c:valAx>
        <c:axId val="571766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015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79290-730D-784C-A548-0391BD07DECE}" type="datetimeFigureOut">
              <a:rPr lang="en-US" smtClean="0"/>
              <a:t>8/8/19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D82D4-8E98-8A4A-B620-59AC07B16B90}" type="slidenum">
              <a:rPr lang="en-US" smtClean="0"/>
              <a:t>‹#›</a:t>
            </a:fld>
            <a:endParaRPr lang="en-US"/>
          </a:p>
        </p:txBody>
      </p:sp>
    </p:spTree>
    <p:extLst>
      <p:ext uri="{BB962C8B-B14F-4D97-AF65-F5344CB8AC3E}">
        <p14:creationId xmlns:p14="http://schemas.microsoft.com/office/powerpoint/2010/main" val="317971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0</a:t>
            </a:fld>
            <a:endParaRPr lang="en-US"/>
          </a:p>
        </p:txBody>
      </p:sp>
    </p:spTree>
    <p:extLst>
      <p:ext uri="{BB962C8B-B14F-4D97-AF65-F5344CB8AC3E}">
        <p14:creationId xmlns:p14="http://schemas.microsoft.com/office/powerpoint/2010/main" val="375210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store</a:t>
            </a:r>
          </a:p>
        </p:txBody>
      </p:sp>
      <p:sp>
        <p:nvSpPr>
          <p:cNvPr id="4" name="Slide Number Placeholder 3"/>
          <p:cNvSpPr>
            <a:spLocks noGrp="1"/>
          </p:cNvSpPr>
          <p:nvPr>
            <p:ph type="sldNum" sz="quarter" idx="10"/>
          </p:nvPr>
        </p:nvSpPr>
        <p:spPr/>
        <p:txBody>
          <a:bodyPr/>
          <a:lstStyle/>
          <a:p>
            <a:fld id="{7CA59914-271D-6548-BEDA-0A1930460E8A}" type="slidenum">
              <a:rPr lang="en-US" smtClean="0"/>
              <a:t>17</a:t>
            </a:fld>
            <a:endParaRPr lang="en-US"/>
          </a:p>
        </p:txBody>
      </p:sp>
    </p:spTree>
    <p:extLst>
      <p:ext uri="{BB962C8B-B14F-4D97-AF65-F5344CB8AC3E}">
        <p14:creationId xmlns:p14="http://schemas.microsoft.com/office/powerpoint/2010/main" val="415874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track data</a:t>
            </a:r>
          </a:p>
        </p:txBody>
      </p:sp>
      <p:sp>
        <p:nvSpPr>
          <p:cNvPr id="4" name="Slide Number Placeholder 3"/>
          <p:cNvSpPr>
            <a:spLocks noGrp="1"/>
          </p:cNvSpPr>
          <p:nvPr>
            <p:ph type="sldNum" sz="quarter" idx="5"/>
          </p:nvPr>
        </p:nvSpPr>
        <p:spPr/>
        <p:txBody>
          <a:bodyPr/>
          <a:lstStyle/>
          <a:p>
            <a:fld id="{87FD82D4-8E98-8A4A-B620-59AC07B16B90}" type="slidenum">
              <a:rPr lang="en-US" smtClean="0"/>
              <a:t>20</a:t>
            </a:fld>
            <a:endParaRPr lang="en-US"/>
          </a:p>
        </p:txBody>
      </p:sp>
    </p:spTree>
    <p:extLst>
      <p:ext uri="{BB962C8B-B14F-4D97-AF65-F5344CB8AC3E}">
        <p14:creationId xmlns:p14="http://schemas.microsoft.com/office/powerpoint/2010/main" val="340062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21</a:t>
            </a:fld>
            <a:endParaRPr lang="en-US"/>
          </a:p>
        </p:txBody>
      </p:sp>
    </p:spTree>
    <p:extLst>
      <p:ext uri="{BB962C8B-B14F-4D97-AF65-F5344CB8AC3E}">
        <p14:creationId xmlns:p14="http://schemas.microsoft.com/office/powerpoint/2010/main" val="364263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GIL limits performance for CPU bound operations</a:t>
            </a:r>
          </a:p>
        </p:txBody>
      </p:sp>
      <p:sp>
        <p:nvSpPr>
          <p:cNvPr id="4" name="Slide Number Placeholder 3"/>
          <p:cNvSpPr>
            <a:spLocks noGrp="1"/>
          </p:cNvSpPr>
          <p:nvPr>
            <p:ph type="sldNum" sz="quarter" idx="5"/>
          </p:nvPr>
        </p:nvSpPr>
        <p:spPr/>
        <p:txBody>
          <a:bodyPr/>
          <a:lstStyle/>
          <a:p>
            <a:fld id="{87FD82D4-8E98-8A4A-B620-59AC07B16B90}" type="slidenum">
              <a:rPr lang="en-US" smtClean="0"/>
              <a:t>22</a:t>
            </a:fld>
            <a:endParaRPr lang="en-US"/>
          </a:p>
        </p:txBody>
      </p:sp>
    </p:spTree>
    <p:extLst>
      <p:ext uri="{BB962C8B-B14F-4D97-AF65-F5344CB8AC3E}">
        <p14:creationId xmlns:p14="http://schemas.microsoft.com/office/powerpoint/2010/main" val="311319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CFG change, redux, hooks, BSP, feature lifetimes, etc.</a:t>
            </a:r>
          </a:p>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27</a:t>
            </a:fld>
            <a:endParaRPr lang="en-US"/>
          </a:p>
        </p:txBody>
      </p:sp>
    </p:spTree>
    <p:extLst>
      <p:ext uri="{BB962C8B-B14F-4D97-AF65-F5344CB8AC3E}">
        <p14:creationId xmlns:p14="http://schemas.microsoft.com/office/powerpoint/2010/main" val="4533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data comes with a cost</a:t>
            </a:r>
          </a:p>
        </p:txBody>
      </p:sp>
      <p:sp>
        <p:nvSpPr>
          <p:cNvPr id="4" name="Slide Number Placeholder 3"/>
          <p:cNvSpPr>
            <a:spLocks noGrp="1"/>
          </p:cNvSpPr>
          <p:nvPr>
            <p:ph type="sldNum" sz="quarter" idx="5"/>
          </p:nvPr>
        </p:nvSpPr>
        <p:spPr/>
        <p:txBody>
          <a:bodyPr/>
          <a:lstStyle/>
          <a:p>
            <a:fld id="{87FD82D4-8E98-8A4A-B620-59AC07B16B90}" type="slidenum">
              <a:rPr lang="en-US" smtClean="0"/>
              <a:t>28</a:t>
            </a:fld>
            <a:endParaRPr lang="en-US"/>
          </a:p>
        </p:txBody>
      </p:sp>
    </p:spTree>
    <p:extLst>
      <p:ext uri="{BB962C8B-B14F-4D97-AF65-F5344CB8AC3E}">
        <p14:creationId xmlns:p14="http://schemas.microsoft.com/office/powerpoint/2010/main" val="392751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31</a:t>
            </a:fld>
            <a:endParaRPr lang="en-US"/>
          </a:p>
        </p:txBody>
      </p:sp>
    </p:spTree>
    <p:extLst>
      <p:ext uri="{BB962C8B-B14F-4D97-AF65-F5344CB8AC3E}">
        <p14:creationId xmlns:p14="http://schemas.microsoft.com/office/powerpoint/2010/main" val="270586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Voltage over .5 </a:t>
            </a:r>
          </a:p>
        </p:txBody>
      </p:sp>
      <p:sp>
        <p:nvSpPr>
          <p:cNvPr id="4" name="Slide Number Placeholder 3"/>
          <p:cNvSpPr>
            <a:spLocks noGrp="1"/>
          </p:cNvSpPr>
          <p:nvPr>
            <p:ph type="sldNum" sz="quarter" idx="5"/>
          </p:nvPr>
        </p:nvSpPr>
        <p:spPr/>
        <p:txBody>
          <a:bodyPr/>
          <a:lstStyle/>
          <a:p>
            <a:fld id="{87FD82D4-8E98-8A4A-B620-59AC07B16B90}" type="slidenum">
              <a:rPr lang="en-US" smtClean="0"/>
              <a:t>34</a:t>
            </a:fld>
            <a:endParaRPr lang="en-US"/>
          </a:p>
        </p:txBody>
      </p:sp>
    </p:spTree>
    <p:extLst>
      <p:ext uri="{BB962C8B-B14F-4D97-AF65-F5344CB8AC3E}">
        <p14:creationId xmlns:p14="http://schemas.microsoft.com/office/powerpoint/2010/main" val="205554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http://</a:t>
            </a:r>
            <a:r>
              <a:rPr lang="en-US" dirty="0" err="1"/>
              <a:t>catb.org</a:t>
            </a:r>
            <a:r>
              <a:rPr lang="en-US" dirty="0"/>
              <a:t>/jargon/html/H/heavy-</a:t>
            </a:r>
            <a:r>
              <a:rPr lang="en-US" dirty="0" err="1"/>
              <a:t>wizardry.html</a:t>
            </a:r>
            <a:endParaRPr lang="en-US" dirty="0"/>
          </a:p>
          <a:p>
            <a:r>
              <a:rPr lang="en-US" dirty="0"/>
              <a:t>http://</a:t>
            </a:r>
            <a:r>
              <a:rPr lang="en-US" dirty="0" err="1"/>
              <a:t>catb.org</a:t>
            </a:r>
            <a:r>
              <a:rPr lang="en-US" dirty="0"/>
              <a:t>/jargon/html/D/deep-</a:t>
            </a:r>
            <a:r>
              <a:rPr lang="en-US" dirty="0" err="1"/>
              <a:t>magic.html</a:t>
            </a:r>
            <a:endParaRPr lang="en-US" dirty="0"/>
          </a:p>
          <a:p>
            <a:r>
              <a:rPr lang="en-US" dirty="0"/>
              <a:t>http://</a:t>
            </a:r>
            <a:r>
              <a:rPr lang="en-US" dirty="0" err="1"/>
              <a:t>catb.org</a:t>
            </a:r>
            <a:r>
              <a:rPr lang="en-US" dirty="0"/>
              <a:t>/jargon/html/V/voodoo-</a:t>
            </a:r>
            <a:r>
              <a:rPr lang="en-US" dirty="0" err="1"/>
              <a:t>programming.html</a:t>
            </a:r>
            <a:endParaRPr lang="en-US" dirty="0"/>
          </a:p>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43</a:t>
            </a:fld>
            <a:endParaRPr lang="en-US"/>
          </a:p>
        </p:txBody>
      </p:sp>
    </p:spTree>
    <p:extLst>
      <p:ext uri="{BB962C8B-B14F-4D97-AF65-F5344CB8AC3E}">
        <p14:creationId xmlns:p14="http://schemas.microsoft.com/office/powerpoint/2010/main" val="87805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t>
            </a:r>
          </a:p>
        </p:txBody>
      </p:sp>
      <p:sp>
        <p:nvSpPr>
          <p:cNvPr id="4" name="Slide Number Placeholder 3"/>
          <p:cNvSpPr>
            <a:spLocks noGrp="1"/>
          </p:cNvSpPr>
          <p:nvPr>
            <p:ph type="sldNum" sz="quarter" idx="5"/>
          </p:nvPr>
        </p:nvSpPr>
        <p:spPr/>
        <p:txBody>
          <a:bodyPr/>
          <a:lstStyle/>
          <a:p>
            <a:fld id="{87FD82D4-8E98-8A4A-B620-59AC07B16B90}" type="slidenum">
              <a:rPr lang="en-US" smtClean="0"/>
              <a:t>45</a:t>
            </a:fld>
            <a:endParaRPr lang="en-US"/>
          </a:p>
        </p:txBody>
      </p:sp>
    </p:spTree>
    <p:extLst>
      <p:ext uri="{BB962C8B-B14F-4D97-AF65-F5344CB8AC3E}">
        <p14:creationId xmlns:p14="http://schemas.microsoft.com/office/powerpoint/2010/main" val="6015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a:t>
            </a:fld>
            <a:endParaRPr lang="en-US"/>
          </a:p>
        </p:txBody>
      </p:sp>
    </p:spTree>
    <p:extLst>
      <p:ext uri="{BB962C8B-B14F-4D97-AF65-F5344CB8AC3E}">
        <p14:creationId xmlns:p14="http://schemas.microsoft.com/office/powerpoint/2010/main" val="3720419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Pre-refactor conditions</a:t>
            </a:r>
          </a:p>
          <a:p>
            <a:endParaRPr lang="en-US" dirty="0"/>
          </a:p>
          <a:p>
            <a:r>
              <a:rPr lang="en-US" dirty="0"/>
              <a:t>Up until this summer we only had these capabilities</a:t>
            </a:r>
          </a:p>
          <a:p>
            <a:endParaRPr lang="en-US" dirty="0"/>
          </a:p>
          <a:p>
            <a:r>
              <a:rPr lang="en-US" dirty="0"/>
              <a:t>More about what the effects of these could do</a:t>
            </a:r>
          </a:p>
        </p:txBody>
      </p:sp>
      <p:sp>
        <p:nvSpPr>
          <p:cNvPr id="4" name="Slide Number Placeholder 3"/>
          <p:cNvSpPr>
            <a:spLocks noGrp="1"/>
          </p:cNvSpPr>
          <p:nvPr>
            <p:ph type="sldNum" sz="quarter" idx="5"/>
          </p:nvPr>
        </p:nvSpPr>
        <p:spPr/>
        <p:txBody>
          <a:bodyPr/>
          <a:lstStyle/>
          <a:p>
            <a:fld id="{87FD82D4-8E98-8A4A-B620-59AC07B16B90}" type="slidenum">
              <a:rPr lang="en-US" smtClean="0"/>
              <a:t>46</a:t>
            </a:fld>
            <a:endParaRPr lang="en-US"/>
          </a:p>
        </p:txBody>
      </p:sp>
    </p:spTree>
    <p:extLst>
      <p:ext uri="{BB962C8B-B14F-4D97-AF65-F5344CB8AC3E}">
        <p14:creationId xmlns:p14="http://schemas.microsoft.com/office/powerpoint/2010/main" val="1470893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Charts</a:t>
            </a:r>
          </a:p>
        </p:txBody>
      </p:sp>
      <p:sp>
        <p:nvSpPr>
          <p:cNvPr id="4" name="Slide Number Placeholder 3"/>
          <p:cNvSpPr>
            <a:spLocks noGrp="1"/>
          </p:cNvSpPr>
          <p:nvPr>
            <p:ph type="sldNum" sz="quarter" idx="5"/>
          </p:nvPr>
        </p:nvSpPr>
        <p:spPr/>
        <p:txBody>
          <a:bodyPr/>
          <a:lstStyle/>
          <a:p>
            <a:fld id="{87FD82D4-8E98-8A4A-B620-59AC07B16B90}" type="slidenum">
              <a:rPr lang="en-US" smtClean="0"/>
              <a:t>50</a:t>
            </a:fld>
            <a:endParaRPr lang="en-US"/>
          </a:p>
        </p:txBody>
      </p:sp>
    </p:spTree>
    <p:extLst>
      <p:ext uri="{BB962C8B-B14F-4D97-AF65-F5344CB8AC3E}">
        <p14:creationId xmlns:p14="http://schemas.microsoft.com/office/powerpoint/2010/main" val="181145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Coolest logo</a:t>
            </a:r>
          </a:p>
        </p:txBody>
      </p:sp>
      <p:sp>
        <p:nvSpPr>
          <p:cNvPr id="4" name="Slide Number Placeholder 3"/>
          <p:cNvSpPr>
            <a:spLocks noGrp="1"/>
          </p:cNvSpPr>
          <p:nvPr>
            <p:ph type="sldNum" sz="quarter" idx="10"/>
          </p:nvPr>
        </p:nvSpPr>
        <p:spPr/>
        <p:txBody>
          <a:bodyPr/>
          <a:lstStyle/>
          <a:p>
            <a:fld id="{7CA59914-271D-6548-BEDA-0A1930460E8A}" type="slidenum">
              <a:rPr lang="en-US" smtClean="0"/>
              <a:t>2</a:t>
            </a:fld>
            <a:endParaRPr lang="en-US"/>
          </a:p>
        </p:txBody>
      </p:sp>
    </p:spTree>
    <p:extLst>
      <p:ext uri="{BB962C8B-B14F-4D97-AF65-F5344CB8AC3E}">
        <p14:creationId xmlns:p14="http://schemas.microsoft.com/office/powerpoint/2010/main" val="58336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3</a:t>
            </a:fld>
            <a:endParaRPr lang="en-US"/>
          </a:p>
        </p:txBody>
      </p:sp>
    </p:spTree>
    <p:extLst>
      <p:ext uri="{BB962C8B-B14F-4D97-AF65-F5344CB8AC3E}">
        <p14:creationId xmlns:p14="http://schemas.microsoft.com/office/powerpoint/2010/main" val="32220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Eng</a:t>
            </a:r>
            <a:r>
              <a:rPr lang="en-US" dirty="0"/>
              <a:t> Challenges Diagrams</a:t>
            </a:r>
          </a:p>
        </p:txBody>
      </p:sp>
      <p:sp>
        <p:nvSpPr>
          <p:cNvPr id="4" name="Slide Number Placeholder 3"/>
          <p:cNvSpPr>
            <a:spLocks noGrp="1"/>
          </p:cNvSpPr>
          <p:nvPr>
            <p:ph type="sldNum" sz="quarter" idx="5"/>
          </p:nvPr>
        </p:nvSpPr>
        <p:spPr/>
        <p:txBody>
          <a:bodyPr/>
          <a:lstStyle/>
          <a:p>
            <a:fld id="{87FD82D4-8E98-8A4A-B620-59AC07B16B90}" type="slidenum">
              <a:rPr lang="en-US" smtClean="0"/>
              <a:t>8</a:t>
            </a:fld>
            <a:endParaRPr lang="en-US"/>
          </a:p>
        </p:txBody>
      </p:sp>
    </p:spTree>
    <p:extLst>
      <p:ext uri="{BB962C8B-B14F-4D97-AF65-F5344CB8AC3E}">
        <p14:creationId xmlns:p14="http://schemas.microsoft.com/office/powerpoint/2010/main" val="412908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11</a:t>
            </a:fld>
            <a:endParaRPr lang="en-US"/>
          </a:p>
        </p:txBody>
      </p:sp>
    </p:spTree>
    <p:extLst>
      <p:ext uri="{BB962C8B-B14F-4D97-AF65-F5344CB8AC3E}">
        <p14:creationId xmlns:p14="http://schemas.microsoft.com/office/powerpoint/2010/main" val="64058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12</a:t>
            </a:fld>
            <a:endParaRPr lang="en-US"/>
          </a:p>
        </p:txBody>
      </p:sp>
    </p:spTree>
    <p:extLst>
      <p:ext uri="{BB962C8B-B14F-4D97-AF65-F5344CB8AC3E}">
        <p14:creationId xmlns:p14="http://schemas.microsoft.com/office/powerpoint/2010/main" val="319954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13</a:t>
            </a:fld>
            <a:endParaRPr lang="en-US"/>
          </a:p>
        </p:txBody>
      </p:sp>
    </p:spTree>
    <p:extLst>
      <p:ext uri="{BB962C8B-B14F-4D97-AF65-F5344CB8AC3E}">
        <p14:creationId xmlns:p14="http://schemas.microsoft.com/office/powerpoint/2010/main" val="416245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store</a:t>
            </a:r>
          </a:p>
        </p:txBody>
      </p:sp>
      <p:sp>
        <p:nvSpPr>
          <p:cNvPr id="4" name="Slide Number Placeholder 3"/>
          <p:cNvSpPr>
            <a:spLocks noGrp="1"/>
          </p:cNvSpPr>
          <p:nvPr>
            <p:ph type="sldNum" sz="quarter" idx="10"/>
          </p:nvPr>
        </p:nvSpPr>
        <p:spPr/>
        <p:txBody>
          <a:bodyPr/>
          <a:lstStyle/>
          <a:p>
            <a:fld id="{7CA59914-271D-6548-BEDA-0A1930460E8A}" type="slidenum">
              <a:rPr lang="en-US" smtClean="0"/>
              <a:t>16</a:t>
            </a:fld>
            <a:endParaRPr lang="en-US"/>
          </a:p>
        </p:txBody>
      </p:sp>
    </p:spTree>
    <p:extLst>
      <p:ext uri="{BB962C8B-B14F-4D97-AF65-F5344CB8AC3E}">
        <p14:creationId xmlns:p14="http://schemas.microsoft.com/office/powerpoint/2010/main" val="417421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12D4-2BB2-4142-8F76-2824482CF46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3B5F89-C628-B940-90BB-9267C4D4D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A3FCA7-A4F2-DA46-B8B9-8A1E814A149D}"/>
              </a:ext>
            </a:extLst>
          </p:cNvPr>
          <p:cNvSpPr>
            <a:spLocks noGrp="1"/>
          </p:cNvSpPr>
          <p:nvPr>
            <p:ph type="dt" sz="half" idx="10"/>
          </p:nvPr>
        </p:nvSpPr>
        <p:spPr/>
        <p:txBody>
          <a:bodyPr/>
          <a:lstStyle/>
          <a:p>
            <a:fld id="{BCCB02CB-69B5-E346-AA40-61E903C021EE}" type="datetime3">
              <a:rPr lang="en-US" smtClean="0"/>
              <a:t>8 August 2019</a:t>
            </a:fld>
            <a:endParaRPr lang="en-US"/>
          </a:p>
        </p:txBody>
      </p:sp>
      <p:sp>
        <p:nvSpPr>
          <p:cNvPr id="5" name="Footer Placeholder 4">
            <a:extLst>
              <a:ext uri="{FF2B5EF4-FFF2-40B4-BE49-F238E27FC236}">
                <a16:creationId xmlns:a16="http://schemas.microsoft.com/office/drawing/2014/main" id="{5BA9D7CD-988B-4149-AB57-9FD650ACA55A}"/>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A607CDF9-87BB-4244-9EA7-699A84809A0D}"/>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4161387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82F9-DDE3-E641-A10D-8183940A64F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5F1A12-110D-0A4D-8C44-DB00705300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74AD6-E221-754A-A6E2-0EF0168A237E}"/>
              </a:ext>
            </a:extLst>
          </p:cNvPr>
          <p:cNvSpPr>
            <a:spLocks noGrp="1"/>
          </p:cNvSpPr>
          <p:nvPr>
            <p:ph type="dt" sz="half" idx="10"/>
          </p:nvPr>
        </p:nvSpPr>
        <p:spPr/>
        <p:txBody>
          <a:bodyPr/>
          <a:lstStyle/>
          <a:p>
            <a:fld id="{F9EE0400-1F52-0144-A662-A3842879F03E}" type="datetime3">
              <a:rPr lang="en-US" smtClean="0"/>
              <a:t>8 August 2019</a:t>
            </a:fld>
            <a:endParaRPr lang="en-US"/>
          </a:p>
        </p:txBody>
      </p:sp>
      <p:sp>
        <p:nvSpPr>
          <p:cNvPr id="5" name="Footer Placeholder 4">
            <a:extLst>
              <a:ext uri="{FF2B5EF4-FFF2-40B4-BE49-F238E27FC236}">
                <a16:creationId xmlns:a16="http://schemas.microsoft.com/office/drawing/2014/main" id="{E017D1A0-C5B4-D340-8149-9AF904A2C97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54D46410-6BE3-664A-B8E7-5F110DF6365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00098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32035-6C8C-FF4D-8579-222A71782A0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F6D48-50D7-2D49-BC1C-DF90072E44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6786C-DF27-EC42-85EB-7B8CE984653D}"/>
              </a:ext>
            </a:extLst>
          </p:cNvPr>
          <p:cNvSpPr>
            <a:spLocks noGrp="1"/>
          </p:cNvSpPr>
          <p:nvPr>
            <p:ph type="dt" sz="half" idx="10"/>
          </p:nvPr>
        </p:nvSpPr>
        <p:spPr/>
        <p:txBody>
          <a:bodyPr/>
          <a:lstStyle/>
          <a:p>
            <a:fld id="{E4C07967-F5E8-2C47-BC24-8268A1012541}" type="datetime3">
              <a:rPr lang="en-US" smtClean="0"/>
              <a:t>8 August 2019</a:t>
            </a:fld>
            <a:endParaRPr lang="en-US"/>
          </a:p>
        </p:txBody>
      </p:sp>
      <p:sp>
        <p:nvSpPr>
          <p:cNvPr id="5" name="Footer Placeholder 4">
            <a:extLst>
              <a:ext uri="{FF2B5EF4-FFF2-40B4-BE49-F238E27FC236}">
                <a16:creationId xmlns:a16="http://schemas.microsoft.com/office/drawing/2014/main" id="{52A74CA9-AFCF-874F-9743-AC6847E10E8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EF42140A-84E4-7246-9889-493D698B3CDA}"/>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572055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2400" y="2189480"/>
            <a:ext cx="4267200" cy="2489200"/>
          </a:xfrm>
          <a:prstGeom prst="rect">
            <a:avLst/>
          </a:prstGeom>
        </p:spPr>
      </p:pic>
    </p:spTree>
    <p:extLst>
      <p:ext uri="{BB962C8B-B14F-4D97-AF65-F5344CB8AC3E}">
        <p14:creationId xmlns:p14="http://schemas.microsoft.com/office/powerpoint/2010/main" val="815198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E547-B51B-6646-8635-D5DD0A28138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ECB505-3751-D646-81C6-2E49ED6B31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FFCF4-C958-9B4A-A359-7B1371A0F8D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63D00B7D-65D4-BE45-BC73-5EF7C988C48E}"/>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776D98CF-5D5C-134F-A38F-284AFF2100C8}"/>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27111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9101-B113-D447-9084-86E0BACA8E4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4F23A5-4A7B-2F4A-BEAE-52548C44E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6025F-4519-4041-BA4D-455F11B69053}"/>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D26A2324-975F-7E45-A9AB-5ACBFFE7C92E}"/>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51E2F596-B991-5C44-A0B0-F422334EAD5D}"/>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17438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43DF-B6D5-B54F-8BBE-12484CAE7B3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76313BD-214A-D44C-93FA-78E664B597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700082-27E2-B444-8FF8-3865B2E6A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1DBE3A-D087-EB46-AAB4-BCA8BDF87155}"/>
              </a:ext>
            </a:extLst>
          </p:cNvPr>
          <p:cNvSpPr>
            <a:spLocks noGrp="1"/>
          </p:cNvSpPr>
          <p:nvPr>
            <p:ph type="dt" sz="half" idx="10"/>
          </p:nvPr>
        </p:nvSpPr>
        <p:spPr/>
        <p:txBody>
          <a:bodyPr/>
          <a:lstStyle/>
          <a:p>
            <a:fld id="{F1728354-7A07-5F4E-9F4A-51F3F8C9A562}" type="datetime3">
              <a:rPr lang="en-US" smtClean="0"/>
              <a:t>8 August 2019</a:t>
            </a:fld>
            <a:endParaRPr lang="en-US"/>
          </a:p>
        </p:txBody>
      </p:sp>
      <p:sp>
        <p:nvSpPr>
          <p:cNvPr id="6" name="Footer Placeholder 5">
            <a:extLst>
              <a:ext uri="{FF2B5EF4-FFF2-40B4-BE49-F238E27FC236}">
                <a16:creationId xmlns:a16="http://schemas.microsoft.com/office/drawing/2014/main" id="{88A28926-9240-E74C-B35B-1D4703127C98}"/>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74E455C1-F260-7947-983E-3789E06FE446}"/>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5542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B3CF-4F92-AD47-8A50-D616B316D80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00B5004-32BC-6945-B09C-FD97E663BF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CCBA18-4050-5A4A-A395-057A8E030B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50707C-CB0A-014F-AF37-707E2D15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813DE-17EF-1A4F-828D-41F061427B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2B874A-9C07-0F4C-AA51-212C8876A9A5}"/>
              </a:ext>
            </a:extLst>
          </p:cNvPr>
          <p:cNvSpPr>
            <a:spLocks noGrp="1"/>
          </p:cNvSpPr>
          <p:nvPr>
            <p:ph type="dt" sz="half" idx="10"/>
          </p:nvPr>
        </p:nvSpPr>
        <p:spPr/>
        <p:txBody>
          <a:bodyPr/>
          <a:lstStyle/>
          <a:p>
            <a:fld id="{47CBBEB5-8747-5C4C-8D30-5CA663D98EC3}" type="datetime3">
              <a:rPr lang="en-US" smtClean="0"/>
              <a:t>8 August 2019</a:t>
            </a:fld>
            <a:endParaRPr lang="en-US"/>
          </a:p>
        </p:txBody>
      </p:sp>
      <p:sp>
        <p:nvSpPr>
          <p:cNvPr id="8" name="Footer Placeholder 7">
            <a:extLst>
              <a:ext uri="{FF2B5EF4-FFF2-40B4-BE49-F238E27FC236}">
                <a16:creationId xmlns:a16="http://schemas.microsoft.com/office/drawing/2014/main" id="{3B775A25-E14A-2B46-B4CA-2253443B5C72}"/>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9" name="Slide Number Placeholder 8">
            <a:extLst>
              <a:ext uri="{FF2B5EF4-FFF2-40B4-BE49-F238E27FC236}">
                <a16:creationId xmlns:a16="http://schemas.microsoft.com/office/drawing/2014/main" id="{B74E3468-C9E5-B743-B2F5-C23AE74D52B5}"/>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86404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7CB1-B6D3-7E45-A0B9-A4F08D69F54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72DA773-E121-3544-B722-100039A2D06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11C5382A-25E4-D743-9344-1C005A93CDD5}"/>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5" name="Slide Number Placeholder 4">
            <a:extLst>
              <a:ext uri="{FF2B5EF4-FFF2-40B4-BE49-F238E27FC236}">
                <a16:creationId xmlns:a16="http://schemas.microsoft.com/office/drawing/2014/main" id="{486D793D-1B13-6E44-B175-0741C504636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266576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F7441-09DF-6947-A8AD-FD67A83E3C4E}"/>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E127628E-96AB-5A4D-871C-FD64C09651E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4" name="Slide Number Placeholder 3">
            <a:extLst>
              <a:ext uri="{FF2B5EF4-FFF2-40B4-BE49-F238E27FC236}">
                <a16:creationId xmlns:a16="http://schemas.microsoft.com/office/drawing/2014/main" id="{A76F28CD-8A4E-D14B-A0B6-E5D6783490EF}"/>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58435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445-C8F1-7545-AEA5-3608E9E799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15CD74-3271-624F-B4E7-FF3AAF0D61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393A3E-015D-0046-9B76-C963A9764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2CEC48-1329-9B41-B921-5E8EECD6D225}"/>
              </a:ext>
            </a:extLst>
          </p:cNvPr>
          <p:cNvSpPr>
            <a:spLocks noGrp="1"/>
          </p:cNvSpPr>
          <p:nvPr>
            <p:ph type="dt" sz="half" idx="10"/>
          </p:nvPr>
        </p:nvSpPr>
        <p:spPr/>
        <p:txBody>
          <a:bodyPr/>
          <a:lstStyle/>
          <a:p>
            <a:fld id="{F9DF458A-B386-194E-B0B5-E92668FCE139}" type="datetime3">
              <a:rPr lang="en-US" smtClean="0"/>
              <a:t>8 August 2019</a:t>
            </a:fld>
            <a:endParaRPr lang="en-US"/>
          </a:p>
        </p:txBody>
      </p:sp>
      <p:sp>
        <p:nvSpPr>
          <p:cNvPr id="6" name="Footer Placeholder 5">
            <a:extLst>
              <a:ext uri="{FF2B5EF4-FFF2-40B4-BE49-F238E27FC236}">
                <a16:creationId xmlns:a16="http://schemas.microsoft.com/office/drawing/2014/main" id="{33DB76E9-28F3-9B4F-83FD-443ED6C2864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10B3EA11-9339-2547-ADC3-4CAC3F4D86B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90117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242B-90A8-9749-BB71-6C649C5545A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059E-637D-4E4C-9506-8558AF6CD6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E4D002-3A5C-FA41-AF56-DF4702E8C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4DE4E7-3C1B-2D43-A073-CA2FF487E0AF}"/>
              </a:ext>
            </a:extLst>
          </p:cNvPr>
          <p:cNvSpPr>
            <a:spLocks noGrp="1"/>
          </p:cNvSpPr>
          <p:nvPr>
            <p:ph type="dt" sz="half" idx="10"/>
          </p:nvPr>
        </p:nvSpPr>
        <p:spPr/>
        <p:txBody>
          <a:bodyPr/>
          <a:lstStyle/>
          <a:p>
            <a:fld id="{21E6A23D-2BCF-7246-8C82-552171D8D1C0}" type="datetime3">
              <a:rPr lang="en-US" smtClean="0"/>
              <a:t>8 August 2019</a:t>
            </a:fld>
            <a:endParaRPr lang="en-US"/>
          </a:p>
        </p:txBody>
      </p:sp>
      <p:sp>
        <p:nvSpPr>
          <p:cNvPr id="6" name="Footer Placeholder 5">
            <a:extLst>
              <a:ext uri="{FF2B5EF4-FFF2-40B4-BE49-F238E27FC236}">
                <a16:creationId xmlns:a16="http://schemas.microsoft.com/office/drawing/2014/main" id="{6A4DE62B-F020-DE43-AAF6-941F64A29178}"/>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6E4D629B-0319-8741-89EB-1551294D5A4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07285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B222-D489-E145-A601-BA31F50B8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7A9E6-6961-E548-97CA-1120218DD1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E7A61-62BC-A643-9FAE-F9EBA60C55FA}" type="datetime3">
              <a:rPr lang="en-US" smtClean="0"/>
              <a:t>8 August 2019</a:t>
            </a:fld>
            <a:endParaRPr lang="en-US"/>
          </a:p>
        </p:txBody>
      </p:sp>
      <p:sp>
        <p:nvSpPr>
          <p:cNvPr id="6" name="Slide Number Placeholder 5">
            <a:extLst>
              <a:ext uri="{FF2B5EF4-FFF2-40B4-BE49-F238E27FC236}">
                <a16:creationId xmlns:a16="http://schemas.microsoft.com/office/drawing/2014/main" id="{1D49D1CD-BFA2-4D4B-9CED-7273990F0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5A05B1-DDC6-5E4D-A208-8BA1B8305287}" type="slidenum">
              <a:rPr lang="en-US" smtClean="0"/>
              <a:t>‹#›</a:t>
            </a:fld>
            <a:endParaRPr lang="en-US"/>
          </a:p>
        </p:txBody>
      </p:sp>
      <p:sp>
        <p:nvSpPr>
          <p:cNvPr id="7" name="Title Placeholder 6">
            <a:extLst>
              <a:ext uri="{FF2B5EF4-FFF2-40B4-BE49-F238E27FC236}">
                <a16:creationId xmlns:a16="http://schemas.microsoft.com/office/drawing/2014/main" id="{56D6B7E5-EDDE-734F-BBA9-1F01050D8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Footer Placeholder 7">
            <a:extLst>
              <a:ext uri="{FF2B5EF4-FFF2-40B4-BE49-F238E27FC236}">
                <a16:creationId xmlns:a16="http://schemas.microsoft.com/office/drawing/2014/main" id="{9C809E62-6563-AA45-AC0C-E7AD0ABCE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CODEX Summer 2019 - Kage</a:t>
            </a:r>
          </a:p>
        </p:txBody>
      </p:sp>
    </p:spTree>
    <p:extLst>
      <p:ext uri="{BB962C8B-B14F-4D97-AF65-F5344CB8AC3E}">
        <p14:creationId xmlns:p14="http://schemas.microsoft.com/office/powerpoint/2010/main" val="393995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tb.org/jargon/html/D/deep-magic.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www.catb.org/jargon/html/V/voodoo-programming.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67DC-8F2F-2E42-91A3-B8144B32E07D}"/>
              </a:ext>
            </a:extLst>
          </p:cNvPr>
          <p:cNvSpPr>
            <a:spLocks noGrp="1"/>
          </p:cNvSpPr>
          <p:nvPr>
            <p:ph type="ctrTitle"/>
          </p:nvPr>
        </p:nvSpPr>
        <p:spPr/>
        <p:txBody>
          <a:bodyPr/>
          <a:lstStyle/>
          <a:p>
            <a:r>
              <a:rPr lang="en-US" dirty="0"/>
              <a:t>CODEX Summer '19 </a:t>
            </a:r>
          </a:p>
        </p:txBody>
      </p:sp>
      <p:sp>
        <p:nvSpPr>
          <p:cNvPr id="3" name="Subtitle 2">
            <a:extLst>
              <a:ext uri="{FF2B5EF4-FFF2-40B4-BE49-F238E27FC236}">
                <a16:creationId xmlns:a16="http://schemas.microsoft.com/office/drawing/2014/main" id="{57E503D5-59F2-0F4A-8C49-170AF51B987A}"/>
              </a:ext>
            </a:extLst>
          </p:cNvPr>
          <p:cNvSpPr>
            <a:spLocks noGrp="1"/>
          </p:cNvSpPr>
          <p:nvPr>
            <p:ph type="subTitle" idx="1"/>
          </p:nvPr>
        </p:nvSpPr>
        <p:spPr/>
        <p:txBody>
          <a:bodyPr/>
          <a:lstStyle/>
          <a:p>
            <a:r>
              <a:rPr lang="en-US" dirty="0"/>
              <a:t>Patrick </a:t>
            </a:r>
            <a:r>
              <a:rPr lang="en-US" dirty="0" err="1"/>
              <a:t>Kage</a:t>
            </a:r>
            <a:endParaRPr lang="en-US" dirty="0"/>
          </a:p>
        </p:txBody>
      </p:sp>
      <p:pic>
        <p:nvPicPr>
          <p:cNvPr id="4" name="Picture 3">
            <a:extLst>
              <a:ext uri="{FF2B5EF4-FFF2-40B4-BE49-F238E27FC236}">
                <a16:creationId xmlns:a16="http://schemas.microsoft.com/office/drawing/2014/main" id="{1E52D7BA-1A1B-FA44-B491-2EDA421D4CCE}"/>
              </a:ext>
            </a:extLst>
          </p:cNvPr>
          <p:cNvPicPr>
            <a:picLocks noChangeAspect="1"/>
          </p:cNvPicPr>
          <p:nvPr/>
        </p:nvPicPr>
        <p:blipFill>
          <a:blip r:embed="rId3"/>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FAED604E-0A4C-A244-8607-CFF7C35F1BD3}"/>
              </a:ext>
            </a:extLst>
          </p:cNvPr>
          <p:cNvSpPr>
            <a:spLocks noGrp="1"/>
          </p:cNvSpPr>
          <p:nvPr>
            <p:ph type="dt" sz="half" idx="10"/>
          </p:nvPr>
        </p:nvSpPr>
        <p:spPr/>
        <p:txBody>
          <a:bodyPr/>
          <a:lstStyle/>
          <a:p>
            <a:fld id="{1CA6A29D-4943-9C4E-B2A9-9282103B5093}" type="datetime3">
              <a:rPr lang="en-US" smtClean="0"/>
              <a:t>8 August 2019</a:t>
            </a:fld>
            <a:endParaRPr lang="en-US"/>
          </a:p>
        </p:txBody>
      </p:sp>
      <p:sp>
        <p:nvSpPr>
          <p:cNvPr id="6" name="Footer Placeholder 5">
            <a:extLst>
              <a:ext uri="{FF2B5EF4-FFF2-40B4-BE49-F238E27FC236}">
                <a16:creationId xmlns:a16="http://schemas.microsoft.com/office/drawing/2014/main" id="{07602F17-C1E3-D046-AB80-7CF16C345FBB}"/>
              </a:ext>
            </a:extLst>
          </p:cNvPr>
          <p:cNvSpPr>
            <a:spLocks noGrp="1"/>
          </p:cNvSpPr>
          <p:nvPr>
            <p:ph type="ftr" sz="quarter" idx="11"/>
          </p:nvPr>
        </p:nvSpPr>
        <p:spPr/>
        <p:txBody>
          <a:bodyPr/>
          <a:lstStyle/>
          <a:p>
            <a:r>
              <a:rPr lang="en-US"/>
              <a:t>CODEX Summer 2019 - Kage</a:t>
            </a:r>
          </a:p>
        </p:txBody>
      </p:sp>
      <p:sp>
        <p:nvSpPr>
          <p:cNvPr id="7" name="Slide Number Placeholder 6">
            <a:extLst>
              <a:ext uri="{FF2B5EF4-FFF2-40B4-BE49-F238E27FC236}">
                <a16:creationId xmlns:a16="http://schemas.microsoft.com/office/drawing/2014/main" id="{9954448E-6C86-1042-80E3-0EBAC333E848}"/>
              </a:ext>
            </a:extLst>
          </p:cNvPr>
          <p:cNvSpPr>
            <a:spLocks noGrp="1"/>
          </p:cNvSpPr>
          <p:nvPr>
            <p:ph type="sldNum" sz="quarter" idx="12"/>
          </p:nvPr>
        </p:nvSpPr>
        <p:spPr/>
        <p:txBody>
          <a:bodyPr/>
          <a:lstStyle/>
          <a:p>
            <a:fld id="{615A05B1-DDC6-5E4D-A208-8BA1B8305287}" type="slidenum">
              <a:rPr lang="en-US" smtClean="0"/>
              <a:t>0</a:t>
            </a:fld>
            <a:endParaRPr lang="en-US"/>
          </a:p>
        </p:txBody>
      </p:sp>
      <p:sp>
        <p:nvSpPr>
          <p:cNvPr id="8" name="Text Box 1038">
            <a:extLst>
              <a:ext uri="{FF2B5EF4-FFF2-40B4-BE49-F238E27FC236}">
                <a16:creationId xmlns:a16="http://schemas.microsoft.com/office/drawing/2014/main" id="{D39A5FC0-09AB-E748-9EB5-BB9564949297}"/>
              </a:ext>
            </a:extLst>
          </p:cNvPr>
          <p:cNvSpPr txBox="1">
            <a:spLocks noChangeArrowheads="1"/>
          </p:cNvSpPr>
          <p:nvPr/>
        </p:nvSpPr>
        <p:spPr bwMode="auto">
          <a:xfrm>
            <a:off x="119970" y="5710019"/>
            <a:ext cx="57295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dirty="0"/>
              <a:t>This research was carried out at the Jet Propulsion Laboratory, California Institute of Technology, and was sponsored by Summer Undergraduate Research Fellowship program and the National Aeronautics and Space Administration.</a:t>
            </a:r>
            <a:endParaRPr lang="en-US" altLang="x-none" sz="1200" dirty="0"/>
          </a:p>
        </p:txBody>
      </p:sp>
      <p:sp>
        <p:nvSpPr>
          <p:cNvPr id="10" name="TextBox 9">
            <a:extLst>
              <a:ext uri="{FF2B5EF4-FFF2-40B4-BE49-F238E27FC236}">
                <a16:creationId xmlns:a16="http://schemas.microsoft.com/office/drawing/2014/main" id="{26BD5742-0C65-0946-8AC7-ED608D4C0562}"/>
              </a:ext>
            </a:extLst>
          </p:cNvPr>
          <p:cNvSpPr txBox="1"/>
          <p:nvPr/>
        </p:nvSpPr>
        <p:spPr>
          <a:xfrm>
            <a:off x="3362875" y="4079230"/>
            <a:ext cx="6064622" cy="369332"/>
          </a:xfrm>
          <a:prstGeom prst="rect">
            <a:avLst/>
          </a:prstGeom>
          <a:noFill/>
        </p:spPr>
        <p:txBody>
          <a:bodyPr wrap="square" rtlCol="0">
            <a:spAutoFit/>
          </a:bodyPr>
          <a:lstStyle/>
          <a:p>
            <a:r>
              <a:rPr lang="en-US" dirty="0"/>
              <a:t>Jet Propulsion Laboratory, California Institute of Technology</a:t>
            </a:r>
          </a:p>
        </p:txBody>
      </p:sp>
      <p:sp>
        <p:nvSpPr>
          <p:cNvPr id="9" name="TextBox 8">
            <a:extLst>
              <a:ext uri="{FF2B5EF4-FFF2-40B4-BE49-F238E27FC236}">
                <a16:creationId xmlns:a16="http://schemas.microsoft.com/office/drawing/2014/main" id="{D2DEACB1-3946-F945-8B71-B18F8CAC3CE6}"/>
              </a:ext>
            </a:extLst>
          </p:cNvPr>
          <p:cNvSpPr txBox="1"/>
          <p:nvPr/>
        </p:nvSpPr>
        <p:spPr>
          <a:xfrm>
            <a:off x="10946702" y="6058242"/>
            <a:ext cx="1109599" cy="323165"/>
          </a:xfrm>
          <a:prstGeom prst="rect">
            <a:avLst/>
          </a:prstGeom>
          <a:noFill/>
        </p:spPr>
        <p:txBody>
          <a:bodyPr wrap="none" rtlCol="0">
            <a:spAutoFit/>
          </a:bodyPr>
          <a:lstStyle/>
          <a:p>
            <a:r>
              <a:rPr lang="en-US" sz="1500" dirty="0"/>
              <a:t>CL#19-4936</a:t>
            </a:r>
          </a:p>
        </p:txBody>
      </p:sp>
    </p:spTree>
    <p:extLst>
      <p:ext uri="{BB962C8B-B14F-4D97-AF65-F5344CB8AC3E}">
        <p14:creationId xmlns:p14="http://schemas.microsoft.com/office/powerpoint/2010/main" val="201973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B78E1-1490-5945-8209-42EE3F063296}"/>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58D7785E-7CBA-D247-B724-A3DA983DAB6E}"/>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8111DE69-CE53-FC41-827E-7A29F8DA4B1F}"/>
              </a:ext>
            </a:extLst>
          </p:cNvPr>
          <p:cNvSpPr>
            <a:spLocks noGrp="1"/>
          </p:cNvSpPr>
          <p:nvPr>
            <p:ph type="sldNum" sz="quarter" idx="12"/>
          </p:nvPr>
        </p:nvSpPr>
        <p:spPr/>
        <p:txBody>
          <a:bodyPr/>
          <a:lstStyle/>
          <a:p>
            <a:fld id="{615A05B1-DDC6-5E4D-A208-8BA1B8305287}" type="slidenum">
              <a:rPr lang="en-US" smtClean="0"/>
              <a:t>9</a:t>
            </a:fld>
            <a:endParaRPr lang="en-US"/>
          </a:p>
        </p:txBody>
      </p:sp>
      <p:pic>
        <p:nvPicPr>
          <p:cNvPr id="5" name="Picture 4">
            <a:extLst>
              <a:ext uri="{FF2B5EF4-FFF2-40B4-BE49-F238E27FC236}">
                <a16:creationId xmlns:a16="http://schemas.microsoft.com/office/drawing/2014/main" id="{853860B7-55B2-C44C-8FB7-0E118128D1F0}"/>
              </a:ext>
            </a:extLst>
          </p:cNvPr>
          <p:cNvPicPr>
            <a:picLocks noChangeAspect="1"/>
          </p:cNvPicPr>
          <p:nvPr/>
        </p:nvPicPr>
        <p:blipFill>
          <a:blip r:embed="rId2"/>
          <a:stretch>
            <a:fillRect/>
          </a:stretch>
        </p:blipFill>
        <p:spPr>
          <a:xfrm>
            <a:off x="1631146" y="1063907"/>
            <a:ext cx="8929708" cy="4464854"/>
          </a:xfrm>
          <a:prstGeom prst="rect">
            <a:avLst/>
          </a:prstGeom>
        </p:spPr>
      </p:pic>
    </p:spTree>
    <p:extLst>
      <p:ext uri="{BB962C8B-B14F-4D97-AF65-F5344CB8AC3E}">
        <p14:creationId xmlns:p14="http://schemas.microsoft.com/office/powerpoint/2010/main" val="348188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54B15D-CCB0-D64F-9E51-F80C1612D704}"/>
              </a:ext>
            </a:extLst>
          </p:cNvPr>
          <p:cNvSpPr>
            <a:spLocks noGrp="1"/>
          </p:cNvSpPr>
          <p:nvPr>
            <p:ph type="title"/>
          </p:nvPr>
        </p:nvSpPr>
        <p:spPr/>
        <p:txBody>
          <a:bodyPr/>
          <a:lstStyle/>
          <a:p>
            <a:r>
              <a:rPr lang="en-US" dirty="0"/>
              <a:t>Under the Hood</a:t>
            </a:r>
          </a:p>
        </p:txBody>
      </p:sp>
      <p:sp>
        <p:nvSpPr>
          <p:cNvPr id="6" name="Text Placeholder 5">
            <a:extLst>
              <a:ext uri="{FF2B5EF4-FFF2-40B4-BE49-F238E27FC236}">
                <a16:creationId xmlns:a16="http://schemas.microsoft.com/office/drawing/2014/main" id="{CF31DF74-1ECF-794F-B285-DFD1E3D1BB20}"/>
              </a:ext>
            </a:extLst>
          </p:cNvPr>
          <p:cNvSpPr>
            <a:spLocks noGrp="1"/>
          </p:cNvSpPr>
          <p:nvPr>
            <p:ph type="body" idx="1"/>
          </p:nvPr>
        </p:nvSpPr>
        <p:spPr/>
        <p:txBody>
          <a:bodyPr/>
          <a:lstStyle/>
          <a:p>
            <a:r>
              <a:rPr lang="en-US" dirty="0"/>
              <a:t>Here be dragons</a:t>
            </a:r>
          </a:p>
        </p:txBody>
      </p:sp>
      <p:sp>
        <p:nvSpPr>
          <p:cNvPr id="2" name="Date Placeholder 1">
            <a:extLst>
              <a:ext uri="{FF2B5EF4-FFF2-40B4-BE49-F238E27FC236}">
                <a16:creationId xmlns:a16="http://schemas.microsoft.com/office/drawing/2014/main" id="{2F916CC8-EEE5-9F4E-945E-9BFADD3D6313}"/>
              </a:ext>
            </a:extLst>
          </p:cNvPr>
          <p:cNvSpPr>
            <a:spLocks noGrp="1"/>
          </p:cNvSpPr>
          <p:nvPr>
            <p:ph type="dt" sz="half" idx="10"/>
          </p:nvPr>
        </p:nvSpPr>
        <p:spPr/>
        <p:txBody>
          <a:bodyPr/>
          <a:lstStyle/>
          <a:p>
            <a:fld id="{8B3102F0-B3E0-9E4C-975D-76BF2E203941}" type="datetime3">
              <a:rPr lang="en-US" smtClean="0"/>
              <a:t>8 August 2019</a:t>
            </a:fld>
            <a:endParaRPr lang="en-US"/>
          </a:p>
        </p:txBody>
      </p:sp>
      <p:sp>
        <p:nvSpPr>
          <p:cNvPr id="3" name="Footer Placeholder 2">
            <a:extLst>
              <a:ext uri="{FF2B5EF4-FFF2-40B4-BE49-F238E27FC236}">
                <a16:creationId xmlns:a16="http://schemas.microsoft.com/office/drawing/2014/main" id="{4F34066E-C96F-2A40-A565-6A0948103170}"/>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998B072F-C471-6041-B42A-3B2E26DBDCC9}"/>
              </a:ext>
            </a:extLst>
          </p:cNvPr>
          <p:cNvSpPr>
            <a:spLocks noGrp="1"/>
          </p:cNvSpPr>
          <p:nvPr>
            <p:ph type="sldNum" sz="quarter" idx="12"/>
          </p:nvPr>
        </p:nvSpPr>
        <p:spPr/>
        <p:txBody>
          <a:bodyPr/>
          <a:lstStyle/>
          <a:p>
            <a:fld id="{615A05B1-DDC6-5E4D-A208-8BA1B8305287}" type="slidenum">
              <a:rPr lang="en-US" smtClean="0"/>
              <a:t>10</a:t>
            </a:fld>
            <a:endParaRPr lang="en-US"/>
          </a:p>
        </p:txBody>
      </p:sp>
    </p:spTree>
    <p:extLst>
      <p:ext uri="{BB962C8B-B14F-4D97-AF65-F5344CB8AC3E}">
        <p14:creationId xmlns:p14="http://schemas.microsoft.com/office/powerpoint/2010/main" val="179586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8C3363-EE22-F940-96AD-ED8D3E99C745}"/>
              </a:ext>
            </a:extLst>
          </p:cNvPr>
          <p:cNvSpPr>
            <a:spLocks noGrp="1"/>
          </p:cNvSpPr>
          <p:nvPr>
            <p:ph type="title"/>
          </p:nvPr>
        </p:nvSpPr>
        <p:spPr/>
        <p:txBody>
          <a:bodyPr/>
          <a:lstStyle/>
          <a:p>
            <a:r>
              <a:rPr lang="en-US" dirty="0"/>
              <a:t>Technology Stack</a:t>
            </a:r>
          </a:p>
        </p:txBody>
      </p:sp>
      <p:sp>
        <p:nvSpPr>
          <p:cNvPr id="8" name="Content Placeholder 7">
            <a:extLst>
              <a:ext uri="{FF2B5EF4-FFF2-40B4-BE49-F238E27FC236}">
                <a16:creationId xmlns:a16="http://schemas.microsoft.com/office/drawing/2014/main" id="{FAA0ECEC-6B78-7645-9AB5-089C9E60C472}"/>
              </a:ext>
            </a:extLst>
          </p:cNvPr>
          <p:cNvSpPr>
            <a:spLocks noGrp="1"/>
          </p:cNvSpPr>
          <p:nvPr>
            <p:ph idx="1"/>
          </p:nvPr>
        </p:nvSpPr>
        <p:spPr>
          <a:xfrm>
            <a:off x="838200" y="1825625"/>
            <a:ext cx="4798102" cy="4351338"/>
          </a:xfrm>
        </p:spPr>
        <p:txBody>
          <a:bodyPr/>
          <a:lstStyle/>
          <a:p>
            <a:pPr marL="0" indent="0">
              <a:buNone/>
            </a:pPr>
            <a:r>
              <a:rPr lang="en-US" dirty="0"/>
              <a:t>Frontend</a:t>
            </a:r>
          </a:p>
          <a:p>
            <a:pPr lvl="1"/>
            <a:r>
              <a:rPr lang="en-US" dirty="0" err="1"/>
              <a:t>React.js</a:t>
            </a:r>
            <a:r>
              <a:rPr lang="en-US" dirty="0"/>
              <a:t>/Redux</a:t>
            </a:r>
          </a:p>
          <a:p>
            <a:pPr lvl="1"/>
            <a:r>
              <a:rPr lang="en-US" dirty="0" err="1"/>
              <a:t>Plotly</a:t>
            </a:r>
            <a:r>
              <a:rPr lang="en-US" dirty="0"/>
              <a:t> for plots</a:t>
            </a:r>
          </a:p>
          <a:p>
            <a:pPr lvl="1"/>
            <a:r>
              <a:rPr lang="en-US" dirty="0" err="1"/>
              <a:t>Websockets</a:t>
            </a:r>
            <a:endParaRPr lang="en-US" dirty="0"/>
          </a:p>
          <a:p>
            <a:pPr marL="0" indent="0">
              <a:buNone/>
            </a:pPr>
            <a:r>
              <a:rPr lang="en-US" dirty="0"/>
              <a:t>Backend</a:t>
            </a:r>
          </a:p>
          <a:p>
            <a:pPr lvl="1"/>
            <a:r>
              <a:rPr lang="en-US" dirty="0"/>
              <a:t>Python/Tornado</a:t>
            </a:r>
          </a:p>
          <a:p>
            <a:pPr lvl="1"/>
            <a:r>
              <a:rPr lang="en-US" dirty="0"/>
              <a:t>Pebble (executor)</a:t>
            </a:r>
          </a:p>
          <a:p>
            <a:pPr lvl="1"/>
            <a:r>
              <a:rPr lang="en-US" dirty="0"/>
              <a:t>ZMQ (IPC)</a:t>
            </a:r>
          </a:p>
          <a:p>
            <a:pPr lvl="1"/>
            <a:r>
              <a:rPr lang="en-US" dirty="0" err="1"/>
              <a:t>Scikit</a:t>
            </a:r>
            <a:r>
              <a:rPr lang="en-US" dirty="0"/>
              <a:t> + </a:t>
            </a:r>
            <a:r>
              <a:rPr lang="en-US" dirty="0" err="1"/>
              <a:t>sklearn</a:t>
            </a:r>
            <a:endParaRPr lang="en-US" dirty="0"/>
          </a:p>
        </p:txBody>
      </p:sp>
      <p:sp>
        <p:nvSpPr>
          <p:cNvPr id="4" name="Date Placeholder 3">
            <a:extLst>
              <a:ext uri="{FF2B5EF4-FFF2-40B4-BE49-F238E27FC236}">
                <a16:creationId xmlns:a16="http://schemas.microsoft.com/office/drawing/2014/main" id="{29886287-160B-414A-BD15-2A630116A4C3}"/>
              </a:ext>
            </a:extLst>
          </p:cNvPr>
          <p:cNvSpPr>
            <a:spLocks noGrp="1"/>
          </p:cNvSpPr>
          <p:nvPr>
            <p:ph type="dt" sz="half" idx="10"/>
          </p:nvPr>
        </p:nvSpPr>
        <p:spPr/>
        <p:txBody>
          <a:bodyPr/>
          <a:lstStyle/>
          <a:p>
            <a:fld id="{3DE65AF6-6885-BD4F-92F8-5A1092B7BCE6}" type="datetime3">
              <a:rPr lang="en-US" smtClean="0"/>
              <a:t>8 August 2019</a:t>
            </a:fld>
            <a:endParaRPr lang="en-US"/>
          </a:p>
        </p:txBody>
      </p:sp>
      <p:sp>
        <p:nvSpPr>
          <p:cNvPr id="5" name="Footer Placeholder 4">
            <a:extLst>
              <a:ext uri="{FF2B5EF4-FFF2-40B4-BE49-F238E27FC236}">
                <a16:creationId xmlns:a16="http://schemas.microsoft.com/office/drawing/2014/main" id="{3C533CF7-5CC6-574E-AF94-C730B71611A9}"/>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5DBB83A-EDFA-AC48-B907-CE522D0B18F4}"/>
              </a:ext>
            </a:extLst>
          </p:cNvPr>
          <p:cNvSpPr>
            <a:spLocks noGrp="1"/>
          </p:cNvSpPr>
          <p:nvPr>
            <p:ph type="sldNum" sz="quarter" idx="12"/>
          </p:nvPr>
        </p:nvSpPr>
        <p:spPr/>
        <p:txBody>
          <a:bodyPr/>
          <a:lstStyle/>
          <a:p>
            <a:fld id="{615A05B1-DDC6-5E4D-A208-8BA1B8305287}" type="slidenum">
              <a:rPr lang="en-US" smtClean="0"/>
              <a:t>11</a:t>
            </a:fld>
            <a:endParaRPr lang="en-US"/>
          </a:p>
        </p:txBody>
      </p:sp>
      <p:sp>
        <p:nvSpPr>
          <p:cNvPr id="2" name="TextBox 1">
            <a:extLst>
              <a:ext uri="{FF2B5EF4-FFF2-40B4-BE49-F238E27FC236}">
                <a16:creationId xmlns:a16="http://schemas.microsoft.com/office/drawing/2014/main" id="{2925C166-15FD-5B45-93EB-C10101F88D79}"/>
              </a:ext>
            </a:extLst>
          </p:cNvPr>
          <p:cNvSpPr txBox="1"/>
          <p:nvPr/>
        </p:nvSpPr>
        <p:spPr>
          <a:xfrm>
            <a:off x="4988859" y="4564739"/>
            <a:ext cx="6918512" cy="1200329"/>
          </a:xfrm>
          <a:prstGeom prst="rect">
            <a:avLst/>
          </a:prstGeom>
          <a:noFill/>
        </p:spPr>
        <p:txBody>
          <a:bodyPr wrap="square" rtlCol="0">
            <a:spAutoFit/>
          </a:bodyPr>
          <a:lstStyle/>
          <a:p>
            <a:r>
              <a:rPr lang="en-US" dirty="0"/>
              <a:t>Reference herein to any specific commercial product, process, or service by trade name, trademark, manufacturer, or otherwise, does not constitute or imply its endorsement by the United States Government or the Jet Propulsion Laboratory, California Institute of Technology.</a:t>
            </a:r>
          </a:p>
        </p:txBody>
      </p:sp>
      <p:sp>
        <p:nvSpPr>
          <p:cNvPr id="3" name="TextBox 2">
            <a:extLst>
              <a:ext uri="{FF2B5EF4-FFF2-40B4-BE49-F238E27FC236}">
                <a16:creationId xmlns:a16="http://schemas.microsoft.com/office/drawing/2014/main" id="{A1BCE0C7-E759-E341-983A-AFD473DB149F}"/>
              </a:ext>
            </a:extLst>
          </p:cNvPr>
          <p:cNvSpPr txBox="1"/>
          <p:nvPr/>
        </p:nvSpPr>
        <p:spPr>
          <a:xfrm>
            <a:off x="7910857" y="1567521"/>
            <a:ext cx="1399486" cy="2585323"/>
          </a:xfrm>
          <a:prstGeom prst="rect">
            <a:avLst/>
          </a:prstGeom>
          <a:noFill/>
        </p:spPr>
        <p:txBody>
          <a:bodyPr wrap="none" rtlCol="0">
            <a:spAutoFit/>
          </a:bodyPr>
          <a:lstStyle/>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Tornado</a:t>
            </a:r>
          </a:p>
          <a:p>
            <a:pPr marL="285750" indent="-285750">
              <a:buFont typeface="Arial" panose="020B0604020202020204" pitchFamily="34" charset="0"/>
              <a:buChar char="•"/>
            </a:pPr>
            <a:r>
              <a:rPr lang="en-US" dirty="0"/>
              <a:t>JavaScript</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err="1"/>
              <a:t>Plotly</a:t>
            </a:r>
            <a:endParaRPr lang="en-US" dirty="0"/>
          </a:p>
          <a:p>
            <a:pPr marL="285750" indent="-285750">
              <a:buFont typeface="Arial" panose="020B0604020202020204" pitchFamily="34" charset="0"/>
              <a:buChar char="•"/>
            </a:pPr>
            <a:r>
              <a:rPr lang="en-US" dirty="0"/>
              <a:t>QMQ</a:t>
            </a:r>
          </a:p>
          <a:p>
            <a:pPr marL="285750" indent="-285750">
              <a:buFont typeface="Arial" panose="020B0604020202020204" pitchFamily="34" charset="0"/>
              <a:buChar char="•"/>
            </a:pPr>
            <a:r>
              <a:rPr lang="en-US" dirty="0" err="1"/>
              <a:t>Sk</a:t>
            </a:r>
            <a:r>
              <a:rPr lang="en-US" dirty="0"/>
              <a:t>-Learn</a:t>
            </a:r>
          </a:p>
          <a:p>
            <a:pPr marL="285750" indent="-285750">
              <a:buFont typeface="Arial" panose="020B0604020202020204" pitchFamily="34" charset="0"/>
              <a:buChar char="•"/>
            </a:pPr>
            <a:r>
              <a:rPr lang="en-US" dirty="0"/>
              <a:t>Redux</a:t>
            </a:r>
          </a:p>
        </p:txBody>
      </p:sp>
    </p:spTree>
    <p:extLst>
      <p:ext uri="{BB962C8B-B14F-4D97-AF65-F5344CB8AC3E}">
        <p14:creationId xmlns:p14="http://schemas.microsoft.com/office/powerpoint/2010/main" val="165649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607DB-9F43-884D-A32F-F36B09737EB0}"/>
              </a:ext>
            </a:extLst>
          </p:cNvPr>
          <p:cNvSpPr/>
          <p:nvPr/>
        </p:nvSpPr>
        <p:spPr>
          <a:xfrm>
            <a:off x="2545778" y="2129990"/>
            <a:ext cx="4932794"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Redux/Hooks (Application State </a:t>
            </a:r>
            <a:r>
              <a:rPr lang="en-US" dirty="0" err="1"/>
              <a:t>Mgmt</a:t>
            </a:r>
            <a:r>
              <a:rPr lang="en-US" dirty="0"/>
              <a:t>)</a:t>
            </a:r>
          </a:p>
        </p:txBody>
      </p:sp>
      <p:sp>
        <p:nvSpPr>
          <p:cNvPr id="5" name="Rectangle 4">
            <a:extLst>
              <a:ext uri="{FF2B5EF4-FFF2-40B4-BE49-F238E27FC236}">
                <a16:creationId xmlns:a16="http://schemas.microsoft.com/office/drawing/2014/main" id="{DC6345E5-765B-804F-8B81-9ABA92DFC464}"/>
              </a:ext>
            </a:extLst>
          </p:cNvPr>
          <p:cNvSpPr/>
          <p:nvPr/>
        </p:nvSpPr>
        <p:spPr>
          <a:xfrm>
            <a:off x="2535512" y="3565920"/>
            <a:ext cx="494306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Tornado (Application Server)</a:t>
            </a:r>
          </a:p>
        </p:txBody>
      </p:sp>
      <p:sp>
        <p:nvSpPr>
          <p:cNvPr id="7" name="Rectangle 6">
            <a:extLst>
              <a:ext uri="{FF2B5EF4-FFF2-40B4-BE49-F238E27FC236}">
                <a16:creationId xmlns:a16="http://schemas.microsoft.com/office/drawing/2014/main" id="{9F5D8855-DA6B-AD4C-B571-411EAE97437B}"/>
              </a:ext>
            </a:extLst>
          </p:cNvPr>
          <p:cNvSpPr/>
          <p:nvPr/>
        </p:nvSpPr>
        <p:spPr>
          <a:xfrm>
            <a:off x="2535511" y="4281538"/>
            <a:ext cx="2994991"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Pool (Pebble)</a:t>
            </a:r>
          </a:p>
        </p:txBody>
      </p:sp>
      <p:sp>
        <p:nvSpPr>
          <p:cNvPr id="8" name="Rectangle 7">
            <a:extLst>
              <a:ext uri="{FF2B5EF4-FFF2-40B4-BE49-F238E27FC236}">
                <a16:creationId xmlns:a16="http://schemas.microsoft.com/office/drawing/2014/main" id="{1375D983-12E0-5E41-9ECD-C35F6D7EB2E4}"/>
              </a:ext>
            </a:extLst>
          </p:cNvPr>
          <p:cNvSpPr/>
          <p:nvPr/>
        </p:nvSpPr>
        <p:spPr>
          <a:xfrm>
            <a:off x="5682903" y="428153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9" name="Rectangle 8">
            <a:extLst>
              <a:ext uri="{FF2B5EF4-FFF2-40B4-BE49-F238E27FC236}">
                <a16:creationId xmlns:a16="http://schemas.microsoft.com/office/drawing/2014/main" id="{30542DB6-51DC-134A-BE20-785789F412A3}"/>
              </a:ext>
            </a:extLst>
          </p:cNvPr>
          <p:cNvSpPr/>
          <p:nvPr/>
        </p:nvSpPr>
        <p:spPr>
          <a:xfrm>
            <a:off x="2515634" y="4997156"/>
            <a:ext cx="4962938"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Dockerized</a:t>
            </a:r>
            <a:r>
              <a:rPr lang="en-US" dirty="0"/>
              <a:t> Python Environment</a:t>
            </a:r>
          </a:p>
        </p:txBody>
      </p:sp>
      <p:sp>
        <p:nvSpPr>
          <p:cNvPr id="10" name="Rectangle 9">
            <a:extLst>
              <a:ext uri="{FF2B5EF4-FFF2-40B4-BE49-F238E27FC236}">
                <a16:creationId xmlns:a16="http://schemas.microsoft.com/office/drawing/2014/main" id="{BFB7D10D-5341-DD45-9F17-B58B59EBF5FB}"/>
              </a:ext>
            </a:extLst>
          </p:cNvPr>
          <p:cNvSpPr/>
          <p:nvPr/>
        </p:nvSpPr>
        <p:spPr>
          <a:xfrm>
            <a:off x="2515634" y="5712774"/>
            <a:ext cx="7308574" cy="58309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cxnSp>
        <p:nvCxnSpPr>
          <p:cNvPr id="13" name="Straight Connector 12">
            <a:extLst>
              <a:ext uri="{FF2B5EF4-FFF2-40B4-BE49-F238E27FC236}">
                <a16:creationId xmlns:a16="http://schemas.microsoft.com/office/drawing/2014/main" id="{3D6C5192-E107-8F4A-BF68-D4545C319573}"/>
              </a:ext>
            </a:extLst>
          </p:cNvPr>
          <p:cNvCxnSpPr>
            <a:cxnSpLocks/>
          </p:cNvCxnSpPr>
          <p:nvPr/>
        </p:nvCxnSpPr>
        <p:spPr>
          <a:xfrm>
            <a:off x="1125415" y="3178827"/>
            <a:ext cx="8698793" cy="0"/>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F96489-3E9E-BA4B-B2F1-D825EE22F89A}"/>
              </a:ext>
            </a:extLst>
          </p:cNvPr>
          <p:cNvCxnSpPr>
            <a:cxnSpLocks/>
          </p:cNvCxnSpPr>
          <p:nvPr/>
        </p:nvCxnSpPr>
        <p:spPr>
          <a:xfrm>
            <a:off x="7682487" y="3417367"/>
            <a:ext cx="0" cy="2295407"/>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CE2AFE-D61C-9944-8DAB-A41BD291A30A}"/>
              </a:ext>
            </a:extLst>
          </p:cNvPr>
          <p:cNvSpPr/>
          <p:nvPr/>
        </p:nvSpPr>
        <p:spPr>
          <a:xfrm>
            <a:off x="7886404" y="3565920"/>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webserver</a:t>
            </a:r>
          </a:p>
        </p:txBody>
      </p:sp>
      <p:sp>
        <p:nvSpPr>
          <p:cNvPr id="26" name="Rectangle 25">
            <a:extLst>
              <a:ext uri="{FF2B5EF4-FFF2-40B4-BE49-F238E27FC236}">
                <a16:creationId xmlns:a16="http://schemas.microsoft.com/office/drawing/2014/main" id="{19A56960-CF8D-F443-805E-F93ABA946D3A}"/>
              </a:ext>
            </a:extLst>
          </p:cNvPr>
          <p:cNvSpPr/>
          <p:nvPr/>
        </p:nvSpPr>
        <p:spPr>
          <a:xfrm>
            <a:off x="7886404" y="4281538"/>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webpack bundle</a:t>
            </a:r>
          </a:p>
        </p:txBody>
      </p:sp>
      <p:sp>
        <p:nvSpPr>
          <p:cNvPr id="27" name="TextBox 26">
            <a:extLst>
              <a:ext uri="{FF2B5EF4-FFF2-40B4-BE49-F238E27FC236}">
                <a16:creationId xmlns:a16="http://schemas.microsoft.com/office/drawing/2014/main" id="{6A95E134-2C84-F649-B780-7C56FF6972BB}"/>
              </a:ext>
            </a:extLst>
          </p:cNvPr>
          <p:cNvSpPr txBox="1"/>
          <p:nvPr/>
        </p:nvSpPr>
        <p:spPr>
          <a:xfrm>
            <a:off x="4340480" y="2978133"/>
            <a:ext cx="1829441" cy="369332"/>
          </a:xfrm>
          <a:prstGeom prst="rect">
            <a:avLst/>
          </a:prstGeom>
          <a:solidFill>
            <a:schemeClr val="bg1"/>
          </a:solidFill>
        </p:spPr>
        <p:txBody>
          <a:bodyPr wrap="square" rtlCol="0">
            <a:spAutoFit/>
          </a:bodyPr>
          <a:lstStyle/>
          <a:p>
            <a:r>
              <a:rPr lang="en-US" dirty="0" err="1"/>
              <a:t>Websocket</a:t>
            </a:r>
            <a:endParaRPr lang="en-US" dirty="0"/>
          </a:p>
        </p:txBody>
      </p:sp>
      <p:sp>
        <p:nvSpPr>
          <p:cNvPr id="28" name="TextBox 27">
            <a:extLst>
              <a:ext uri="{FF2B5EF4-FFF2-40B4-BE49-F238E27FC236}">
                <a16:creationId xmlns:a16="http://schemas.microsoft.com/office/drawing/2014/main" id="{46E912C8-4523-D847-86DB-1F68A25F7BB6}"/>
              </a:ext>
            </a:extLst>
          </p:cNvPr>
          <p:cNvSpPr txBox="1"/>
          <p:nvPr/>
        </p:nvSpPr>
        <p:spPr>
          <a:xfrm>
            <a:off x="8186400" y="2994161"/>
            <a:ext cx="1113063" cy="369332"/>
          </a:xfrm>
          <a:prstGeom prst="rect">
            <a:avLst/>
          </a:prstGeom>
          <a:solidFill>
            <a:schemeClr val="bg1"/>
          </a:solidFill>
        </p:spPr>
        <p:txBody>
          <a:bodyPr wrap="square" rtlCol="0">
            <a:spAutoFit/>
          </a:bodyPr>
          <a:lstStyle/>
          <a:p>
            <a:r>
              <a:rPr lang="en-US" dirty="0"/>
              <a:t>HTTP</a:t>
            </a:r>
          </a:p>
        </p:txBody>
      </p:sp>
      <p:cxnSp>
        <p:nvCxnSpPr>
          <p:cNvPr id="30" name="Straight Arrow Connector 29">
            <a:extLst>
              <a:ext uri="{FF2B5EF4-FFF2-40B4-BE49-F238E27FC236}">
                <a16:creationId xmlns:a16="http://schemas.microsoft.com/office/drawing/2014/main" id="{1B760F62-55DB-C143-ACC5-00E0B4274D15}"/>
              </a:ext>
            </a:extLst>
          </p:cNvPr>
          <p:cNvCxnSpPr>
            <a:cxnSpLocks/>
          </p:cNvCxnSpPr>
          <p:nvPr/>
        </p:nvCxnSpPr>
        <p:spPr>
          <a:xfrm>
            <a:off x="9019244" y="2887713"/>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773C59-520B-A14A-946E-B21FF71F3574}"/>
              </a:ext>
            </a:extLst>
          </p:cNvPr>
          <p:cNvCxnSpPr>
            <a:cxnSpLocks/>
          </p:cNvCxnSpPr>
          <p:nvPr/>
        </p:nvCxnSpPr>
        <p:spPr>
          <a:xfrm>
            <a:off x="5838509" y="2914000"/>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A39F9D3-5539-C541-BCFD-3100E395C607}"/>
              </a:ext>
            </a:extLst>
          </p:cNvPr>
          <p:cNvSpPr/>
          <p:nvPr/>
        </p:nvSpPr>
        <p:spPr>
          <a:xfrm>
            <a:off x="7876138" y="2124323"/>
            <a:ext cx="1948070"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(Host)</a:t>
            </a:r>
          </a:p>
        </p:txBody>
      </p:sp>
      <p:sp>
        <p:nvSpPr>
          <p:cNvPr id="34" name="Rectangle 33">
            <a:extLst>
              <a:ext uri="{FF2B5EF4-FFF2-40B4-BE49-F238E27FC236}">
                <a16:creationId xmlns:a16="http://schemas.microsoft.com/office/drawing/2014/main" id="{153D6B5F-6693-B148-B9A0-AF316C6872B1}"/>
              </a:ext>
            </a:extLst>
          </p:cNvPr>
          <p:cNvSpPr/>
          <p:nvPr/>
        </p:nvSpPr>
        <p:spPr>
          <a:xfrm>
            <a:off x="4340480" y="1406358"/>
            <a:ext cx="5483728"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 Manager</a:t>
            </a:r>
          </a:p>
        </p:txBody>
      </p:sp>
      <p:sp>
        <p:nvSpPr>
          <p:cNvPr id="35" name="Rectangle 34">
            <a:extLst>
              <a:ext uri="{FF2B5EF4-FFF2-40B4-BE49-F238E27FC236}">
                <a16:creationId xmlns:a16="http://schemas.microsoft.com/office/drawing/2014/main" id="{D30513E4-E956-F746-B182-F5AB30AE53EC}"/>
              </a:ext>
            </a:extLst>
          </p:cNvPr>
          <p:cNvSpPr/>
          <p:nvPr/>
        </p:nvSpPr>
        <p:spPr>
          <a:xfrm>
            <a:off x="2545777" y="690724"/>
            <a:ext cx="1650743" cy="1303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Elements</a:t>
            </a:r>
          </a:p>
        </p:txBody>
      </p:sp>
      <p:sp>
        <p:nvSpPr>
          <p:cNvPr id="36" name="Rounded Rectangle 35">
            <a:extLst>
              <a:ext uri="{FF2B5EF4-FFF2-40B4-BE49-F238E27FC236}">
                <a16:creationId xmlns:a16="http://schemas.microsoft.com/office/drawing/2014/main" id="{E095D72B-F3ED-8843-BD35-69667207DDF2}"/>
              </a:ext>
            </a:extLst>
          </p:cNvPr>
          <p:cNvSpPr/>
          <p:nvPr/>
        </p:nvSpPr>
        <p:spPr>
          <a:xfrm>
            <a:off x="4340480"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1</a:t>
            </a:r>
          </a:p>
        </p:txBody>
      </p:sp>
      <p:sp>
        <p:nvSpPr>
          <p:cNvPr id="40" name="Rounded Rectangle 39">
            <a:extLst>
              <a:ext uri="{FF2B5EF4-FFF2-40B4-BE49-F238E27FC236}">
                <a16:creationId xmlns:a16="http://schemas.microsoft.com/office/drawing/2014/main" id="{E6E8F0D6-B187-C74C-BD4C-B65368E24D7D}"/>
              </a:ext>
            </a:extLst>
          </p:cNvPr>
          <p:cNvSpPr/>
          <p:nvPr/>
        </p:nvSpPr>
        <p:spPr>
          <a:xfrm>
            <a:off x="5530502"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2</a:t>
            </a:r>
          </a:p>
        </p:txBody>
      </p:sp>
      <p:sp>
        <p:nvSpPr>
          <p:cNvPr id="41" name="Rounded Rectangle 40">
            <a:extLst>
              <a:ext uri="{FF2B5EF4-FFF2-40B4-BE49-F238E27FC236}">
                <a16:creationId xmlns:a16="http://schemas.microsoft.com/office/drawing/2014/main" id="{987CF42C-F0DE-BB4C-A370-489E99456F78}"/>
              </a:ext>
            </a:extLst>
          </p:cNvPr>
          <p:cNvSpPr/>
          <p:nvPr/>
        </p:nvSpPr>
        <p:spPr>
          <a:xfrm>
            <a:off x="6720524"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3</a:t>
            </a:r>
          </a:p>
        </p:txBody>
      </p:sp>
      <p:sp>
        <p:nvSpPr>
          <p:cNvPr id="42" name="Rounded Rectangle 41">
            <a:extLst>
              <a:ext uri="{FF2B5EF4-FFF2-40B4-BE49-F238E27FC236}">
                <a16:creationId xmlns:a16="http://schemas.microsoft.com/office/drawing/2014/main" id="{6DC70C63-E366-5D41-A51C-A00535E1DD8E}"/>
              </a:ext>
            </a:extLst>
          </p:cNvPr>
          <p:cNvSpPr/>
          <p:nvPr/>
        </p:nvSpPr>
        <p:spPr>
          <a:xfrm>
            <a:off x="7910546"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4</a:t>
            </a:r>
          </a:p>
        </p:txBody>
      </p:sp>
      <p:sp>
        <p:nvSpPr>
          <p:cNvPr id="43" name="TextBox 42">
            <a:extLst>
              <a:ext uri="{FF2B5EF4-FFF2-40B4-BE49-F238E27FC236}">
                <a16:creationId xmlns:a16="http://schemas.microsoft.com/office/drawing/2014/main" id="{48BCF8A9-B11F-014E-B26D-A4B4FBEABD47}"/>
              </a:ext>
            </a:extLst>
          </p:cNvPr>
          <p:cNvSpPr txBox="1"/>
          <p:nvPr/>
        </p:nvSpPr>
        <p:spPr>
          <a:xfrm>
            <a:off x="9139625" y="782851"/>
            <a:ext cx="1415659" cy="370390"/>
          </a:xfrm>
          <a:prstGeom prst="rect">
            <a:avLst/>
          </a:prstGeom>
          <a:noFill/>
        </p:spPr>
        <p:txBody>
          <a:bodyPr wrap="square" rtlCol="0">
            <a:spAutoFit/>
          </a:bodyPr>
          <a:lstStyle/>
          <a:p>
            <a:r>
              <a:rPr lang="en-US" dirty="0"/>
              <a:t>. . .</a:t>
            </a:r>
          </a:p>
        </p:txBody>
      </p:sp>
      <p:sp>
        <p:nvSpPr>
          <p:cNvPr id="44" name="Date Placeholder 43">
            <a:extLst>
              <a:ext uri="{FF2B5EF4-FFF2-40B4-BE49-F238E27FC236}">
                <a16:creationId xmlns:a16="http://schemas.microsoft.com/office/drawing/2014/main" id="{ADACBC02-9963-0346-B6DD-9C7A66E74BF5}"/>
              </a:ext>
            </a:extLst>
          </p:cNvPr>
          <p:cNvSpPr>
            <a:spLocks noGrp="1"/>
          </p:cNvSpPr>
          <p:nvPr>
            <p:ph type="dt" sz="half" idx="10"/>
          </p:nvPr>
        </p:nvSpPr>
        <p:spPr/>
        <p:txBody>
          <a:bodyPr/>
          <a:lstStyle/>
          <a:p>
            <a:fld id="{90EED5F7-74DF-1C4D-9F2B-BE41CB12A45B}" type="datetime3">
              <a:rPr lang="en-US" smtClean="0"/>
              <a:t>8 August 2019</a:t>
            </a:fld>
            <a:endParaRPr lang="en-US"/>
          </a:p>
        </p:txBody>
      </p:sp>
      <p:sp>
        <p:nvSpPr>
          <p:cNvPr id="45" name="Footer Placeholder 44">
            <a:extLst>
              <a:ext uri="{FF2B5EF4-FFF2-40B4-BE49-F238E27FC236}">
                <a16:creationId xmlns:a16="http://schemas.microsoft.com/office/drawing/2014/main" id="{A962B753-99B7-FE41-A4C4-630EB89D289E}"/>
              </a:ext>
            </a:extLst>
          </p:cNvPr>
          <p:cNvSpPr>
            <a:spLocks noGrp="1"/>
          </p:cNvSpPr>
          <p:nvPr>
            <p:ph type="ftr" sz="quarter" idx="11"/>
          </p:nvPr>
        </p:nvSpPr>
        <p:spPr/>
        <p:txBody>
          <a:bodyPr/>
          <a:lstStyle/>
          <a:p>
            <a:r>
              <a:rPr lang="en-US"/>
              <a:t>CODEX Summer 2019 - Kage</a:t>
            </a:r>
          </a:p>
        </p:txBody>
      </p:sp>
      <p:sp>
        <p:nvSpPr>
          <p:cNvPr id="46" name="Slide Number Placeholder 45">
            <a:extLst>
              <a:ext uri="{FF2B5EF4-FFF2-40B4-BE49-F238E27FC236}">
                <a16:creationId xmlns:a16="http://schemas.microsoft.com/office/drawing/2014/main" id="{B52DB890-F309-7047-B3DF-1E4E88A86C89}"/>
              </a:ext>
            </a:extLst>
          </p:cNvPr>
          <p:cNvSpPr>
            <a:spLocks noGrp="1"/>
          </p:cNvSpPr>
          <p:nvPr>
            <p:ph type="sldNum" sz="quarter" idx="12"/>
          </p:nvPr>
        </p:nvSpPr>
        <p:spPr/>
        <p:txBody>
          <a:bodyPr/>
          <a:lstStyle/>
          <a:p>
            <a:fld id="{615A05B1-DDC6-5E4D-A208-8BA1B8305287}" type="slidenum">
              <a:rPr lang="en-US" smtClean="0"/>
              <a:t>12</a:t>
            </a:fld>
            <a:endParaRPr lang="en-US"/>
          </a:p>
        </p:txBody>
      </p:sp>
      <p:sp>
        <p:nvSpPr>
          <p:cNvPr id="47" name="TextBox 46">
            <a:extLst>
              <a:ext uri="{FF2B5EF4-FFF2-40B4-BE49-F238E27FC236}">
                <a16:creationId xmlns:a16="http://schemas.microsoft.com/office/drawing/2014/main" id="{C8CCCE3B-446A-DA46-8814-43E9A5F808D7}"/>
              </a:ext>
            </a:extLst>
          </p:cNvPr>
          <p:cNvSpPr txBox="1"/>
          <p:nvPr/>
        </p:nvSpPr>
        <p:spPr>
          <a:xfrm>
            <a:off x="1167848" y="2809495"/>
            <a:ext cx="1041952" cy="369332"/>
          </a:xfrm>
          <a:prstGeom prst="rect">
            <a:avLst/>
          </a:prstGeom>
          <a:noFill/>
        </p:spPr>
        <p:txBody>
          <a:bodyPr wrap="none" rtlCol="0">
            <a:spAutoFit/>
          </a:bodyPr>
          <a:lstStyle/>
          <a:p>
            <a:pPr algn="r"/>
            <a:r>
              <a:rPr lang="en-US" dirty="0"/>
              <a:t>Frontend</a:t>
            </a:r>
          </a:p>
        </p:txBody>
      </p:sp>
      <p:sp>
        <p:nvSpPr>
          <p:cNvPr id="49" name="TextBox 48">
            <a:extLst>
              <a:ext uri="{FF2B5EF4-FFF2-40B4-BE49-F238E27FC236}">
                <a16:creationId xmlns:a16="http://schemas.microsoft.com/office/drawing/2014/main" id="{718965F3-56C7-A647-83BB-11E6593F4386}"/>
              </a:ext>
            </a:extLst>
          </p:cNvPr>
          <p:cNvSpPr txBox="1"/>
          <p:nvPr/>
        </p:nvSpPr>
        <p:spPr>
          <a:xfrm>
            <a:off x="1167848" y="3211625"/>
            <a:ext cx="1030912" cy="369332"/>
          </a:xfrm>
          <a:prstGeom prst="rect">
            <a:avLst/>
          </a:prstGeom>
          <a:noFill/>
        </p:spPr>
        <p:txBody>
          <a:bodyPr wrap="square" rtlCol="0">
            <a:spAutoFit/>
          </a:bodyPr>
          <a:lstStyle/>
          <a:p>
            <a:pPr algn="r"/>
            <a:r>
              <a:rPr lang="en-US" dirty="0"/>
              <a:t>Backend</a:t>
            </a:r>
          </a:p>
        </p:txBody>
      </p:sp>
    </p:spTree>
    <p:extLst>
      <p:ext uri="{BB962C8B-B14F-4D97-AF65-F5344CB8AC3E}">
        <p14:creationId xmlns:p14="http://schemas.microsoft.com/office/powerpoint/2010/main" val="34630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607DB-9F43-884D-A32F-F36B09737EB0}"/>
              </a:ext>
            </a:extLst>
          </p:cNvPr>
          <p:cNvSpPr/>
          <p:nvPr/>
        </p:nvSpPr>
        <p:spPr>
          <a:xfrm>
            <a:off x="2545778" y="2129990"/>
            <a:ext cx="4932794"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Redux/Hooks (Application State </a:t>
            </a:r>
            <a:r>
              <a:rPr lang="en-US" dirty="0" err="1"/>
              <a:t>Mgmt</a:t>
            </a:r>
            <a:r>
              <a:rPr lang="en-US" dirty="0"/>
              <a:t>)</a:t>
            </a:r>
          </a:p>
        </p:txBody>
      </p:sp>
      <p:sp>
        <p:nvSpPr>
          <p:cNvPr id="5" name="Rectangle 4">
            <a:extLst>
              <a:ext uri="{FF2B5EF4-FFF2-40B4-BE49-F238E27FC236}">
                <a16:creationId xmlns:a16="http://schemas.microsoft.com/office/drawing/2014/main" id="{DC6345E5-765B-804F-8B81-9ABA92DFC464}"/>
              </a:ext>
            </a:extLst>
          </p:cNvPr>
          <p:cNvSpPr/>
          <p:nvPr/>
        </p:nvSpPr>
        <p:spPr>
          <a:xfrm>
            <a:off x="2535512" y="3565920"/>
            <a:ext cx="494306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Tornado (Application Server)</a:t>
            </a:r>
          </a:p>
        </p:txBody>
      </p:sp>
      <p:sp>
        <p:nvSpPr>
          <p:cNvPr id="7" name="Rectangle 6">
            <a:extLst>
              <a:ext uri="{FF2B5EF4-FFF2-40B4-BE49-F238E27FC236}">
                <a16:creationId xmlns:a16="http://schemas.microsoft.com/office/drawing/2014/main" id="{9F5D8855-DA6B-AD4C-B571-411EAE97437B}"/>
              </a:ext>
            </a:extLst>
          </p:cNvPr>
          <p:cNvSpPr/>
          <p:nvPr/>
        </p:nvSpPr>
        <p:spPr>
          <a:xfrm>
            <a:off x="2535511" y="4281538"/>
            <a:ext cx="2994991"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Pool (Pebble)</a:t>
            </a:r>
          </a:p>
        </p:txBody>
      </p:sp>
      <p:sp>
        <p:nvSpPr>
          <p:cNvPr id="8" name="Rectangle 7">
            <a:extLst>
              <a:ext uri="{FF2B5EF4-FFF2-40B4-BE49-F238E27FC236}">
                <a16:creationId xmlns:a16="http://schemas.microsoft.com/office/drawing/2014/main" id="{1375D983-12E0-5E41-9ECD-C35F6D7EB2E4}"/>
              </a:ext>
            </a:extLst>
          </p:cNvPr>
          <p:cNvSpPr/>
          <p:nvPr/>
        </p:nvSpPr>
        <p:spPr>
          <a:xfrm>
            <a:off x="5682903" y="428153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9" name="Rectangle 8">
            <a:extLst>
              <a:ext uri="{FF2B5EF4-FFF2-40B4-BE49-F238E27FC236}">
                <a16:creationId xmlns:a16="http://schemas.microsoft.com/office/drawing/2014/main" id="{30542DB6-51DC-134A-BE20-785789F412A3}"/>
              </a:ext>
            </a:extLst>
          </p:cNvPr>
          <p:cNvSpPr/>
          <p:nvPr/>
        </p:nvSpPr>
        <p:spPr>
          <a:xfrm>
            <a:off x="2515634" y="4997156"/>
            <a:ext cx="4962938"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Dockerized</a:t>
            </a:r>
            <a:r>
              <a:rPr lang="en-US" dirty="0"/>
              <a:t> Python Environment</a:t>
            </a:r>
          </a:p>
        </p:txBody>
      </p:sp>
      <p:sp>
        <p:nvSpPr>
          <p:cNvPr id="10" name="Rectangle 9">
            <a:extLst>
              <a:ext uri="{FF2B5EF4-FFF2-40B4-BE49-F238E27FC236}">
                <a16:creationId xmlns:a16="http://schemas.microsoft.com/office/drawing/2014/main" id="{BFB7D10D-5341-DD45-9F17-B58B59EBF5FB}"/>
              </a:ext>
            </a:extLst>
          </p:cNvPr>
          <p:cNvSpPr/>
          <p:nvPr/>
        </p:nvSpPr>
        <p:spPr>
          <a:xfrm>
            <a:off x="2515634" y="5712774"/>
            <a:ext cx="7308574" cy="58309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cxnSp>
        <p:nvCxnSpPr>
          <p:cNvPr id="13" name="Straight Connector 12">
            <a:extLst>
              <a:ext uri="{FF2B5EF4-FFF2-40B4-BE49-F238E27FC236}">
                <a16:creationId xmlns:a16="http://schemas.microsoft.com/office/drawing/2014/main" id="{3D6C5192-E107-8F4A-BF68-D4545C319573}"/>
              </a:ext>
            </a:extLst>
          </p:cNvPr>
          <p:cNvCxnSpPr>
            <a:cxnSpLocks/>
          </p:cNvCxnSpPr>
          <p:nvPr/>
        </p:nvCxnSpPr>
        <p:spPr>
          <a:xfrm>
            <a:off x="2515634" y="3178827"/>
            <a:ext cx="7308574" cy="0"/>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F96489-3E9E-BA4B-B2F1-D825EE22F89A}"/>
              </a:ext>
            </a:extLst>
          </p:cNvPr>
          <p:cNvCxnSpPr>
            <a:cxnSpLocks/>
          </p:cNvCxnSpPr>
          <p:nvPr/>
        </p:nvCxnSpPr>
        <p:spPr>
          <a:xfrm>
            <a:off x="7682487" y="3417367"/>
            <a:ext cx="0" cy="2295407"/>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CE2AFE-D61C-9944-8DAB-A41BD291A30A}"/>
              </a:ext>
            </a:extLst>
          </p:cNvPr>
          <p:cNvSpPr/>
          <p:nvPr/>
        </p:nvSpPr>
        <p:spPr>
          <a:xfrm>
            <a:off x="7886404" y="3565920"/>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webserver</a:t>
            </a:r>
          </a:p>
        </p:txBody>
      </p:sp>
      <p:sp>
        <p:nvSpPr>
          <p:cNvPr id="26" name="Rectangle 25">
            <a:extLst>
              <a:ext uri="{FF2B5EF4-FFF2-40B4-BE49-F238E27FC236}">
                <a16:creationId xmlns:a16="http://schemas.microsoft.com/office/drawing/2014/main" id="{19A56960-CF8D-F443-805E-F93ABA946D3A}"/>
              </a:ext>
            </a:extLst>
          </p:cNvPr>
          <p:cNvSpPr/>
          <p:nvPr/>
        </p:nvSpPr>
        <p:spPr>
          <a:xfrm>
            <a:off x="7886404" y="4281538"/>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webpack bundle</a:t>
            </a:r>
          </a:p>
        </p:txBody>
      </p:sp>
      <p:sp>
        <p:nvSpPr>
          <p:cNvPr id="27" name="TextBox 26">
            <a:extLst>
              <a:ext uri="{FF2B5EF4-FFF2-40B4-BE49-F238E27FC236}">
                <a16:creationId xmlns:a16="http://schemas.microsoft.com/office/drawing/2014/main" id="{6A95E134-2C84-F649-B780-7C56FF6972BB}"/>
              </a:ext>
            </a:extLst>
          </p:cNvPr>
          <p:cNvSpPr txBox="1"/>
          <p:nvPr/>
        </p:nvSpPr>
        <p:spPr>
          <a:xfrm>
            <a:off x="4340480" y="2978133"/>
            <a:ext cx="1829441" cy="369332"/>
          </a:xfrm>
          <a:prstGeom prst="rect">
            <a:avLst/>
          </a:prstGeom>
          <a:solidFill>
            <a:schemeClr val="bg1"/>
          </a:solidFill>
        </p:spPr>
        <p:txBody>
          <a:bodyPr wrap="square" rtlCol="0">
            <a:spAutoFit/>
          </a:bodyPr>
          <a:lstStyle/>
          <a:p>
            <a:r>
              <a:rPr lang="en-US" dirty="0" err="1"/>
              <a:t>Websocket</a:t>
            </a:r>
            <a:endParaRPr lang="en-US" dirty="0"/>
          </a:p>
        </p:txBody>
      </p:sp>
      <p:sp>
        <p:nvSpPr>
          <p:cNvPr id="28" name="TextBox 27">
            <a:extLst>
              <a:ext uri="{FF2B5EF4-FFF2-40B4-BE49-F238E27FC236}">
                <a16:creationId xmlns:a16="http://schemas.microsoft.com/office/drawing/2014/main" id="{46E912C8-4523-D847-86DB-1F68A25F7BB6}"/>
              </a:ext>
            </a:extLst>
          </p:cNvPr>
          <p:cNvSpPr txBox="1"/>
          <p:nvPr/>
        </p:nvSpPr>
        <p:spPr>
          <a:xfrm>
            <a:off x="8186400" y="2994161"/>
            <a:ext cx="1113063" cy="369332"/>
          </a:xfrm>
          <a:prstGeom prst="rect">
            <a:avLst/>
          </a:prstGeom>
          <a:solidFill>
            <a:schemeClr val="bg1"/>
          </a:solidFill>
        </p:spPr>
        <p:txBody>
          <a:bodyPr wrap="square" rtlCol="0">
            <a:spAutoFit/>
          </a:bodyPr>
          <a:lstStyle/>
          <a:p>
            <a:r>
              <a:rPr lang="en-US" dirty="0"/>
              <a:t>HTTP</a:t>
            </a:r>
          </a:p>
        </p:txBody>
      </p:sp>
      <p:cxnSp>
        <p:nvCxnSpPr>
          <p:cNvPr id="30" name="Straight Arrow Connector 29">
            <a:extLst>
              <a:ext uri="{FF2B5EF4-FFF2-40B4-BE49-F238E27FC236}">
                <a16:creationId xmlns:a16="http://schemas.microsoft.com/office/drawing/2014/main" id="{1B760F62-55DB-C143-ACC5-00E0B4274D15}"/>
              </a:ext>
            </a:extLst>
          </p:cNvPr>
          <p:cNvCxnSpPr>
            <a:cxnSpLocks/>
          </p:cNvCxnSpPr>
          <p:nvPr/>
        </p:nvCxnSpPr>
        <p:spPr>
          <a:xfrm>
            <a:off x="9019244" y="2887713"/>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773C59-520B-A14A-946E-B21FF71F3574}"/>
              </a:ext>
            </a:extLst>
          </p:cNvPr>
          <p:cNvCxnSpPr>
            <a:cxnSpLocks/>
          </p:cNvCxnSpPr>
          <p:nvPr/>
        </p:nvCxnSpPr>
        <p:spPr>
          <a:xfrm>
            <a:off x="5838509" y="2914000"/>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A39F9D3-5539-C541-BCFD-3100E395C607}"/>
              </a:ext>
            </a:extLst>
          </p:cNvPr>
          <p:cNvSpPr/>
          <p:nvPr/>
        </p:nvSpPr>
        <p:spPr>
          <a:xfrm>
            <a:off x="7876138" y="2124323"/>
            <a:ext cx="1948070"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(Host)</a:t>
            </a:r>
          </a:p>
        </p:txBody>
      </p:sp>
      <p:sp>
        <p:nvSpPr>
          <p:cNvPr id="34" name="Rectangle 33">
            <a:extLst>
              <a:ext uri="{FF2B5EF4-FFF2-40B4-BE49-F238E27FC236}">
                <a16:creationId xmlns:a16="http://schemas.microsoft.com/office/drawing/2014/main" id="{153D6B5F-6693-B148-B9A0-AF316C6872B1}"/>
              </a:ext>
            </a:extLst>
          </p:cNvPr>
          <p:cNvSpPr/>
          <p:nvPr/>
        </p:nvSpPr>
        <p:spPr>
          <a:xfrm>
            <a:off x="4340480" y="1406358"/>
            <a:ext cx="5483728"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 Manager</a:t>
            </a:r>
          </a:p>
        </p:txBody>
      </p:sp>
      <p:sp>
        <p:nvSpPr>
          <p:cNvPr id="35" name="Rectangle 34">
            <a:extLst>
              <a:ext uri="{FF2B5EF4-FFF2-40B4-BE49-F238E27FC236}">
                <a16:creationId xmlns:a16="http://schemas.microsoft.com/office/drawing/2014/main" id="{D30513E4-E956-F746-B182-F5AB30AE53EC}"/>
              </a:ext>
            </a:extLst>
          </p:cNvPr>
          <p:cNvSpPr/>
          <p:nvPr/>
        </p:nvSpPr>
        <p:spPr>
          <a:xfrm>
            <a:off x="2545777" y="690724"/>
            <a:ext cx="1650743" cy="1303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Elements</a:t>
            </a:r>
          </a:p>
        </p:txBody>
      </p:sp>
      <p:sp>
        <p:nvSpPr>
          <p:cNvPr id="36" name="Rounded Rectangle 35">
            <a:extLst>
              <a:ext uri="{FF2B5EF4-FFF2-40B4-BE49-F238E27FC236}">
                <a16:creationId xmlns:a16="http://schemas.microsoft.com/office/drawing/2014/main" id="{E095D72B-F3ED-8843-BD35-69667207DDF2}"/>
              </a:ext>
            </a:extLst>
          </p:cNvPr>
          <p:cNvSpPr/>
          <p:nvPr/>
        </p:nvSpPr>
        <p:spPr>
          <a:xfrm>
            <a:off x="4340480"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1</a:t>
            </a:r>
          </a:p>
        </p:txBody>
      </p:sp>
      <p:sp>
        <p:nvSpPr>
          <p:cNvPr id="40" name="Rounded Rectangle 39">
            <a:extLst>
              <a:ext uri="{FF2B5EF4-FFF2-40B4-BE49-F238E27FC236}">
                <a16:creationId xmlns:a16="http://schemas.microsoft.com/office/drawing/2014/main" id="{E6E8F0D6-B187-C74C-BD4C-B65368E24D7D}"/>
              </a:ext>
            </a:extLst>
          </p:cNvPr>
          <p:cNvSpPr/>
          <p:nvPr/>
        </p:nvSpPr>
        <p:spPr>
          <a:xfrm>
            <a:off x="5530502"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2</a:t>
            </a:r>
          </a:p>
        </p:txBody>
      </p:sp>
      <p:sp>
        <p:nvSpPr>
          <p:cNvPr id="41" name="Rounded Rectangle 40">
            <a:extLst>
              <a:ext uri="{FF2B5EF4-FFF2-40B4-BE49-F238E27FC236}">
                <a16:creationId xmlns:a16="http://schemas.microsoft.com/office/drawing/2014/main" id="{987CF42C-F0DE-BB4C-A370-489E99456F78}"/>
              </a:ext>
            </a:extLst>
          </p:cNvPr>
          <p:cNvSpPr/>
          <p:nvPr/>
        </p:nvSpPr>
        <p:spPr>
          <a:xfrm>
            <a:off x="6720524"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3</a:t>
            </a:r>
          </a:p>
        </p:txBody>
      </p:sp>
      <p:sp>
        <p:nvSpPr>
          <p:cNvPr id="42" name="Rounded Rectangle 41">
            <a:extLst>
              <a:ext uri="{FF2B5EF4-FFF2-40B4-BE49-F238E27FC236}">
                <a16:creationId xmlns:a16="http://schemas.microsoft.com/office/drawing/2014/main" id="{6DC70C63-E366-5D41-A51C-A00535E1DD8E}"/>
              </a:ext>
            </a:extLst>
          </p:cNvPr>
          <p:cNvSpPr/>
          <p:nvPr/>
        </p:nvSpPr>
        <p:spPr>
          <a:xfrm>
            <a:off x="7910546"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4</a:t>
            </a:r>
          </a:p>
        </p:txBody>
      </p:sp>
      <p:sp>
        <p:nvSpPr>
          <p:cNvPr id="43" name="TextBox 42">
            <a:extLst>
              <a:ext uri="{FF2B5EF4-FFF2-40B4-BE49-F238E27FC236}">
                <a16:creationId xmlns:a16="http://schemas.microsoft.com/office/drawing/2014/main" id="{48BCF8A9-B11F-014E-B26D-A4B4FBEABD47}"/>
              </a:ext>
            </a:extLst>
          </p:cNvPr>
          <p:cNvSpPr txBox="1"/>
          <p:nvPr/>
        </p:nvSpPr>
        <p:spPr>
          <a:xfrm>
            <a:off x="9139625" y="782851"/>
            <a:ext cx="1415659" cy="370390"/>
          </a:xfrm>
          <a:prstGeom prst="rect">
            <a:avLst/>
          </a:prstGeom>
          <a:noFill/>
        </p:spPr>
        <p:txBody>
          <a:bodyPr wrap="square" rtlCol="0">
            <a:spAutoFit/>
          </a:bodyPr>
          <a:lstStyle/>
          <a:p>
            <a:r>
              <a:rPr lang="en-US" dirty="0"/>
              <a:t>. . .</a:t>
            </a:r>
          </a:p>
        </p:txBody>
      </p:sp>
      <p:sp>
        <p:nvSpPr>
          <p:cNvPr id="44" name="Date Placeholder 43">
            <a:extLst>
              <a:ext uri="{FF2B5EF4-FFF2-40B4-BE49-F238E27FC236}">
                <a16:creationId xmlns:a16="http://schemas.microsoft.com/office/drawing/2014/main" id="{ADACBC02-9963-0346-B6DD-9C7A66E74BF5}"/>
              </a:ext>
            </a:extLst>
          </p:cNvPr>
          <p:cNvSpPr>
            <a:spLocks noGrp="1"/>
          </p:cNvSpPr>
          <p:nvPr>
            <p:ph type="dt" sz="half" idx="10"/>
          </p:nvPr>
        </p:nvSpPr>
        <p:spPr/>
        <p:txBody>
          <a:bodyPr/>
          <a:lstStyle/>
          <a:p>
            <a:fld id="{5ABB9F81-4A37-A54C-A1EB-F663209B837F}" type="datetime3">
              <a:rPr lang="en-US" smtClean="0"/>
              <a:t>8 August 2019</a:t>
            </a:fld>
            <a:endParaRPr lang="en-US"/>
          </a:p>
        </p:txBody>
      </p:sp>
      <p:sp>
        <p:nvSpPr>
          <p:cNvPr id="45" name="Footer Placeholder 44">
            <a:extLst>
              <a:ext uri="{FF2B5EF4-FFF2-40B4-BE49-F238E27FC236}">
                <a16:creationId xmlns:a16="http://schemas.microsoft.com/office/drawing/2014/main" id="{A962B753-99B7-FE41-A4C4-630EB89D289E}"/>
              </a:ext>
            </a:extLst>
          </p:cNvPr>
          <p:cNvSpPr>
            <a:spLocks noGrp="1"/>
          </p:cNvSpPr>
          <p:nvPr>
            <p:ph type="ftr" sz="quarter" idx="11"/>
          </p:nvPr>
        </p:nvSpPr>
        <p:spPr/>
        <p:txBody>
          <a:bodyPr/>
          <a:lstStyle/>
          <a:p>
            <a:r>
              <a:rPr lang="en-US"/>
              <a:t>CODEX Summer 2019 - Kage</a:t>
            </a:r>
          </a:p>
        </p:txBody>
      </p:sp>
      <p:sp>
        <p:nvSpPr>
          <p:cNvPr id="46" name="Slide Number Placeholder 45">
            <a:extLst>
              <a:ext uri="{FF2B5EF4-FFF2-40B4-BE49-F238E27FC236}">
                <a16:creationId xmlns:a16="http://schemas.microsoft.com/office/drawing/2014/main" id="{B52DB890-F309-7047-B3DF-1E4E88A86C89}"/>
              </a:ext>
            </a:extLst>
          </p:cNvPr>
          <p:cNvSpPr>
            <a:spLocks noGrp="1"/>
          </p:cNvSpPr>
          <p:nvPr>
            <p:ph type="sldNum" sz="quarter" idx="12"/>
          </p:nvPr>
        </p:nvSpPr>
        <p:spPr/>
        <p:txBody>
          <a:bodyPr/>
          <a:lstStyle/>
          <a:p>
            <a:fld id="{615A05B1-DDC6-5E4D-A208-8BA1B8305287}" type="slidenum">
              <a:rPr lang="en-US" smtClean="0"/>
              <a:t>13</a:t>
            </a:fld>
            <a:endParaRPr lang="en-US"/>
          </a:p>
        </p:txBody>
      </p:sp>
      <p:sp>
        <p:nvSpPr>
          <p:cNvPr id="2" name="Rectangle 1">
            <a:extLst>
              <a:ext uri="{FF2B5EF4-FFF2-40B4-BE49-F238E27FC236}">
                <a16:creationId xmlns:a16="http://schemas.microsoft.com/office/drawing/2014/main" id="{91FC466F-E176-1347-A3F4-689F18C80B43}"/>
              </a:ext>
            </a:extLst>
          </p:cNvPr>
          <p:cNvSpPr/>
          <p:nvPr/>
        </p:nvSpPr>
        <p:spPr>
          <a:xfrm>
            <a:off x="2383436" y="2057949"/>
            <a:ext cx="5212484" cy="2878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F3396F-B845-734E-AC8E-234B46729771}"/>
              </a:ext>
            </a:extLst>
          </p:cNvPr>
          <p:cNvSpPr txBox="1"/>
          <p:nvPr/>
        </p:nvSpPr>
        <p:spPr>
          <a:xfrm>
            <a:off x="204346" y="2972240"/>
            <a:ext cx="2079993" cy="1015663"/>
          </a:xfrm>
          <a:prstGeom prst="rect">
            <a:avLst/>
          </a:prstGeom>
          <a:noFill/>
        </p:spPr>
        <p:txBody>
          <a:bodyPr wrap="none" rtlCol="0">
            <a:spAutoFit/>
          </a:bodyPr>
          <a:lstStyle/>
          <a:p>
            <a:pPr algn="r"/>
            <a:r>
              <a:rPr lang="en-US" sz="2000" dirty="0">
                <a:solidFill>
                  <a:srgbClr val="FF0000"/>
                </a:solidFill>
              </a:rPr>
              <a:t>90% of platform-</a:t>
            </a:r>
          </a:p>
          <a:p>
            <a:pPr algn="r"/>
            <a:r>
              <a:rPr lang="en-US" sz="2000" dirty="0">
                <a:solidFill>
                  <a:srgbClr val="FF0000"/>
                </a:solidFill>
              </a:rPr>
              <a:t>related challenges</a:t>
            </a:r>
          </a:p>
          <a:p>
            <a:pPr algn="r"/>
            <a:r>
              <a:rPr lang="en-US" sz="2000" dirty="0">
                <a:solidFill>
                  <a:srgbClr val="FF0000"/>
                </a:solidFill>
              </a:rPr>
              <a:t>occur here</a:t>
            </a:r>
          </a:p>
        </p:txBody>
      </p:sp>
    </p:spTree>
    <p:extLst>
      <p:ext uri="{BB962C8B-B14F-4D97-AF65-F5344CB8AC3E}">
        <p14:creationId xmlns:p14="http://schemas.microsoft.com/office/powerpoint/2010/main" val="326160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5B76-6C72-7448-A968-BC71B77A057E}"/>
              </a:ext>
            </a:extLst>
          </p:cNvPr>
          <p:cNvSpPr>
            <a:spLocks noGrp="1"/>
          </p:cNvSpPr>
          <p:nvPr>
            <p:ph type="title"/>
          </p:nvPr>
        </p:nvSpPr>
        <p:spPr/>
        <p:txBody>
          <a:bodyPr/>
          <a:lstStyle/>
          <a:p>
            <a:r>
              <a:rPr lang="en-US" dirty="0" err="1"/>
              <a:t>React.js</a:t>
            </a:r>
            <a:endParaRPr lang="en-US" dirty="0"/>
          </a:p>
        </p:txBody>
      </p:sp>
      <p:sp>
        <p:nvSpPr>
          <p:cNvPr id="3" name="Content Placeholder 2">
            <a:extLst>
              <a:ext uri="{FF2B5EF4-FFF2-40B4-BE49-F238E27FC236}">
                <a16:creationId xmlns:a16="http://schemas.microsoft.com/office/drawing/2014/main" id="{27920F7A-4857-2142-BE7D-76C42D2FA1D2}"/>
              </a:ext>
            </a:extLst>
          </p:cNvPr>
          <p:cNvSpPr>
            <a:spLocks noGrp="1"/>
          </p:cNvSpPr>
          <p:nvPr>
            <p:ph idx="1"/>
          </p:nvPr>
        </p:nvSpPr>
        <p:spPr/>
        <p:txBody>
          <a:bodyPr/>
          <a:lstStyle/>
          <a:p>
            <a:pPr marL="0" indent="0">
              <a:buNone/>
            </a:pPr>
            <a:r>
              <a:rPr lang="en-US" dirty="0" err="1"/>
              <a:t>Javascript</a:t>
            </a:r>
            <a:r>
              <a:rPr lang="en-US" dirty="0"/>
              <a:t> user interface library</a:t>
            </a:r>
          </a:p>
          <a:p>
            <a:pPr lvl="1"/>
            <a:r>
              <a:rPr lang="en-US" dirty="0"/>
              <a:t>Industry standard</a:t>
            </a:r>
          </a:p>
          <a:p>
            <a:pPr lvl="1"/>
            <a:r>
              <a:rPr lang="en-US" dirty="0"/>
              <a:t>Developed at Facebook</a:t>
            </a:r>
          </a:p>
          <a:p>
            <a:pPr lvl="1"/>
            <a:r>
              <a:rPr lang="en-US" dirty="0"/>
              <a:t>Component-based, declarative</a:t>
            </a:r>
          </a:p>
          <a:p>
            <a:pPr lvl="1"/>
            <a:r>
              <a:rPr lang="en-US" dirty="0"/>
              <a:t>JSX – mixes HTML markup and JS</a:t>
            </a:r>
          </a:p>
          <a:p>
            <a:pPr marL="0" indent="0">
              <a:buNone/>
            </a:pPr>
            <a:r>
              <a:rPr lang="en-US" dirty="0"/>
              <a:t>Ideal choice for large web applications</a:t>
            </a:r>
          </a:p>
          <a:p>
            <a:pPr lvl="1"/>
            <a:r>
              <a:rPr lang="en-US" dirty="0"/>
              <a:t>Exponential complexity of “vanilla” applications</a:t>
            </a:r>
          </a:p>
          <a:p>
            <a:pPr lvl="1"/>
            <a:r>
              <a:rPr lang="en-US" dirty="0"/>
              <a:t>Provides per-component logic hosted in DOM tree</a:t>
            </a:r>
          </a:p>
          <a:p>
            <a:pPr lvl="1"/>
            <a:endParaRPr lang="en-US" dirty="0"/>
          </a:p>
          <a:p>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8B00260B-9336-6843-859F-1B7C026C2585}"/>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1C98E554-E454-5940-9B1B-3E6FD78AE3AD}"/>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2ABFC4FA-BA84-0A4E-A4D7-EBFA1F24E9B8}"/>
              </a:ext>
            </a:extLst>
          </p:cNvPr>
          <p:cNvSpPr>
            <a:spLocks noGrp="1"/>
          </p:cNvSpPr>
          <p:nvPr>
            <p:ph type="sldNum" sz="quarter" idx="12"/>
          </p:nvPr>
        </p:nvSpPr>
        <p:spPr/>
        <p:txBody>
          <a:bodyPr/>
          <a:lstStyle/>
          <a:p>
            <a:fld id="{A508CDDB-3369-D14F-953E-18C5E6EF0C0F}" type="slidenum">
              <a:rPr lang="en-US" smtClean="0"/>
              <a:t>14</a:t>
            </a:fld>
            <a:endParaRPr lang="en-US"/>
          </a:p>
        </p:txBody>
      </p:sp>
      <p:pic>
        <p:nvPicPr>
          <p:cNvPr id="10" name="Picture 9">
            <a:extLst>
              <a:ext uri="{FF2B5EF4-FFF2-40B4-BE49-F238E27FC236}">
                <a16:creationId xmlns:a16="http://schemas.microsoft.com/office/drawing/2014/main" id="{990608F8-3303-8340-90B5-987A88A62D6D}"/>
              </a:ext>
            </a:extLst>
          </p:cNvPr>
          <p:cNvPicPr>
            <a:picLocks noChangeAspect="1"/>
          </p:cNvPicPr>
          <p:nvPr/>
        </p:nvPicPr>
        <p:blipFill>
          <a:blip r:embed="rId2"/>
          <a:stretch>
            <a:fillRect/>
          </a:stretch>
        </p:blipFill>
        <p:spPr>
          <a:xfrm>
            <a:off x="8029904" y="1646238"/>
            <a:ext cx="4035974" cy="3006165"/>
          </a:xfrm>
          <a:prstGeom prst="rect">
            <a:avLst/>
          </a:prstGeom>
        </p:spPr>
      </p:pic>
    </p:spTree>
    <p:extLst>
      <p:ext uri="{BB962C8B-B14F-4D97-AF65-F5344CB8AC3E}">
        <p14:creationId xmlns:p14="http://schemas.microsoft.com/office/powerpoint/2010/main" val="160252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5F9A-EAC4-324C-A727-8605B7B8F81D}"/>
              </a:ext>
            </a:extLst>
          </p:cNvPr>
          <p:cNvSpPr>
            <a:spLocks noGrp="1"/>
          </p:cNvSpPr>
          <p:nvPr>
            <p:ph type="title"/>
          </p:nvPr>
        </p:nvSpPr>
        <p:spPr/>
        <p:txBody>
          <a:bodyPr/>
          <a:lstStyle/>
          <a:p>
            <a:r>
              <a:rPr lang="en-US" dirty="0"/>
              <a:t>Frontend Data Management</a:t>
            </a:r>
          </a:p>
        </p:txBody>
      </p:sp>
      <p:sp>
        <p:nvSpPr>
          <p:cNvPr id="3" name="Content Placeholder 2">
            <a:extLst>
              <a:ext uri="{FF2B5EF4-FFF2-40B4-BE49-F238E27FC236}">
                <a16:creationId xmlns:a16="http://schemas.microsoft.com/office/drawing/2014/main" id="{95C5292E-4FA5-FF4D-8BE7-CA17BDDA99A9}"/>
              </a:ext>
            </a:extLst>
          </p:cNvPr>
          <p:cNvSpPr>
            <a:spLocks noGrp="1"/>
          </p:cNvSpPr>
          <p:nvPr>
            <p:ph idx="1"/>
          </p:nvPr>
        </p:nvSpPr>
        <p:spPr/>
        <p:txBody>
          <a:bodyPr/>
          <a:lstStyle/>
          <a:p>
            <a:pPr marL="0" indent="0">
              <a:buNone/>
            </a:pPr>
            <a:r>
              <a:rPr lang="en-US" dirty="0"/>
              <a:t>Flux/Redux</a:t>
            </a:r>
          </a:p>
          <a:p>
            <a:pPr lvl="1"/>
            <a:r>
              <a:rPr lang="en-US" dirty="0"/>
              <a:t>Industry-standard state mgmt. for large applications</a:t>
            </a:r>
          </a:p>
          <a:p>
            <a:pPr lvl="1"/>
            <a:r>
              <a:rPr lang="en-US" dirty="0"/>
              <a:t>Developed at Facebook</a:t>
            </a:r>
          </a:p>
          <a:p>
            <a:pPr lvl="1"/>
            <a:r>
              <a:rPr lang="en-US" dirty="0"/>
              <a:t>Centralizes state, application is a function of central state</a:t>
            </a:r>
          </a:p>
          <a:p>
            <a:pPr lvl="1"/>
            <a:r>
              <a:rPr lang="en-US" dirty="0"/>
              <a:t>State is changed exclusively by actions processed by store</a:t>
            </a:r>
          </a:p>
          <a:p>
            <a:pPr lvl="1"/>
            <a:r>
              <a:rPr lang="en-US" dirty="0"/>
              <a:t>One-way data flow</a:t>
            </a:r>
          </a:p>
          <a:p>
            <a:pPr lvl="1"/>
            <a:r>
              <a:rPr lang="en-US" dirty="0"/>
              <a:t>Single source of truth for the app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02DECDDA-A4C7-B94A-8349-0810AFEC9FBC}"/>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C3AA53EC-A43C-7945-BCF7-05E55B88CBAA}"/>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708B076D-401D-394C-B83D-C331C6DCFC94}"/>
              </a:ext>
            </a:extLst>
          </p:cNvPr>
          <p:cNvSpPr>
            <a:spLocks noGrp="1"/>
          </p:cNvSpPr>
          <p:nvPr>
            <p:ph type="sldNum" sz="quarter" idx="12"/>
          </p:nvPr>
        </p:nvSpPr>
        <p:spPr/>
        <p:txBody>
          <a:bodyPr/>
          <a:lstStyle/>
          <a:p>
            <a:fld id="{A508CDDB-3369-D14F-953E-18C5E6EF0C0F}" type="slidenum">
              <a:rPr lang="en-US" smtClean="0"/>
              <a:t>15</a:t>
            </a:fld>
            <a:endParaRPr lang="en-US" dirty="0"/>
          </a:p>
        </p:txBody>
      </p:sp>
      <p:pic>
        <p:nvPicPr>
          <p:cNvPr id="8" name="Graphic 7">
            <a:extLst>
              <a:ext uri="{FF2B5EF4-FFF2-40B4-BE49-F238E27FC236}">
                <a16:creationId xmlns:a16="http://schemas.microsoft.com/office/drawing/2014/main" id="{EFE36FEA-D205-A040-9C27-D381A088D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1943" y="1870075"/>
            <a:ext cx="2181857" cy="2181857"/>
          </a:xfrm>
          <a:prstGeom prst="rect">
            <a:avLst/>
          </a:prstGeom>
        </p:spPr>
      </p:pic>
      <p:pic>
        <p:nvPicPr>
          <p:cNvPr id="9" name="Picture 8">
            <a:extLst>
              <a:ext uri="{FF2B5EF4-FFF2-40B4-BE49-F238E27FC236}">
                <a16:creationId xmlns:a16="http://schemas.microsoft.com/office/drawing/2014/main" id="{AF5A9B06-F319-9A4E-BC19-225EA488DAC8}"/>
              </a:ext>
            </a:extLst>
          </p:cNvPr>
          <p:cNvPicPr>
            <a:picLocks noChangeAspect="1"/>
          </p:cNvPicPr>
          <p:nvPr/>
        </p:nvPicPr>
        <p:blipFill>
          <a:blip r:embed="rId4"/>
          <a:stretch>
            <a:fillRect/>
          </a:stretch>
        </p:blipFill>
        <p:spPr>
          <a:xfrm>
            <a:off x="9417508" y="3810235"/>
            <a:ext cx="1690725" cy="1690725"/>
          </a:xfrm>
          <a:prstGeom prst="rect">
            <a:avLst/>
          </a:prstGeom>
        </p:spPr>
      </p:pic>
    </p:spTree>
    <p:extLst>
      <p:ext uri="{BB962C8B-B14F-4D97-AF65-F5344CB8AC3E}">
        <p14:creationId xmlns:p14="http://schemas.microsoft.com/office/powerpoint/2010/main" val="66292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Overview</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16</a:t>
            </a:fld>
            <a:endParaRPr lang="en-US"/>
          </a:p>
        </p:txBody>
      </p:sp>
      <p:sp>
        <p:nvSpPr>
          <p:cNvPr id="10" name="TextBox 9">
            <a:extLst>
              <a:ext uri="{FF2B5EF4-FFF2-40B4-BE49-F238E27FC236}">
                <a16:creationId xmlns:a16="http://schemas.microsoft.com/office/drawing/2014/main" id="{5A7B4DD3-3D2A-B645-A16A-452ED0BB4747}"/>
              </a:ext>
            </a:extLst>
          </p:cNvPr>
          <p:cNvSpPr txBox="1"/>
          <p:nvPr/>
        </p:nvSpPr>
        <p:spPr>
          <a:xfrm>
            <a:off x="0" y="3100189"/>
            <a:ext cx="12192000" cy="830997"/>
          </a:xfrm>
          <a:prstGeom prst="rect">
            <a:avLst/>
          </a:prstGeom>
          <a:noFill/>
        </p:spPr>
        <p:txBody>
          <a:bodyPr wrap="square" rtlCol="0">
            <a:spAutoFit/>
          </a:bodyPr>
          <a:lstStyle/>
          <a:p>
            <a:pPr algn="ctr"/>
            <a:r>
              <a:rPr lang="en-US" sz="4800" dirty="0"/>
              <a:t>Application(State) = View</a:t>
            </a:r>
          </a:p>
        </p:txBody>
      </p:sp>
    </p:spTree>
    <p:extLst>
      <p:ext uri="{BB962C8B-B14F-4D97-AF65-F5344CB8AC3E}">
        <p14:creationId xmlns:p14="http://schemas.microsoft.com/office/powerpoint/2010/main" val="141917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Overview</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17</a:t>
            </a:fld>
            <a:endParaRPr lang="en-US"/>
          </a:p>
        </p:txBody>
      </p:sp>
      <p:pic>
        <p:nvPicPr>
          <p:cNvPr id="7" name="Content Placeholder 9">
            <a:extLst>
              <a:ext uri="{FF2B5EF4-FFF2-40B4-BE49-F238E27FC236}">
                <a16:creationId xmlns:a16="http://schemas.microsoft.com/office/drawing/2014/main" id="{8826B500-3DB8-0446-87C2-A4DD09F519FF}"/>
              </a:ext>
            </a:extLst>
          </p:cNvPr>
          <p:cNvPicPr>
            <a:picLocks noGrp="1" noChangeAspect="1"/>
          </p:cNvPicPr>
          <p:nvPr>
            <p:ph idx="1"/>
          </p:nvPr>
        </p:nvPicPr>
        <p:blipFill>
          <a:blip r:embed="rId3"/>
          <a:stretch>
            <a:fillRect/>
          </a:stretch>
        </p:blipFill>
        <p:spPr>
          <a:xfrm>
            <a:off x="838200" y="2415263"/>
            <a:ext cx="10515600" cy="3172061"/>
          </a:xfrm>
        </p:spPr>
      </p:pic>
    </p:spTree>
    <p:extLst>
      <p:ext uri="{BB962C8B-B14F-4D97-AF65-F5344CB8AC3E}">
        <p14:creationId xmlns:p14="http://schemas.microsoft.com/office/powerpoint/2010/main" val="45308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C273-57AE-9744-B036-88B91275C7BC}"/>
              </a:ext>
            </a:extLst>
          </p:cNvPr>
          <p:cNvSpPr>
            <a:spLocks noGrp="1"/>
          </p:cNvSpPr>
          <p:nvPr>
            <p:ph type="title"/>
          </p:nvPr>
        </p:nvSpPr>
        <p:spPr/>
        <p:txBody>
          <a:bodyPr/>
          <a:lstStyle/>
          <a:p>
            <a:r>
              <a:rPr lang="en-US" dirty="0"/>
              <a:t>Backend Refactor and Re-Architecture</a:t>
            </a:r>
          </a:p>
        </p:txBody>
      </p:sp>
      <p:sp>
        <p:nvSpPr>
          <p:cNvPr id="3" name="Text Placeholder 2">
            <a:extLst>
              <a:ext uri="{FF2B5EF4-FFF2-40B4-BE49-F238E27FC236}">
                <a16:creationId xmlns:a16="http://schemas.microsoft.com/office/drawing/2014/main" id="{5162A6F3-C7C9-5849-BBAD-E3050ADD0CBF}"/>
              </a:ext>
            </a:extLst>
          </p:cNvPr>
          <p:cNvSpPr>
            <a:spLocks noGrp="1"/>
          </p:cNvSpPr>
          <p:nvPr>
            <p:ph type="body" idx="1"/>
          </p:nvPr>
        </p:nvSpPr>
        <p:spPr/>
        <p:txBody>
          <a:bodyPr/>
          <a:lstStyle/>
          <a:p>
            <a:r>
              <a:rPr lang="en-US" dirty="0"/>
              <a:t>Effective, scalable data management with tons of new features</a:t>
            </a:r>
          </a:p>
        </p:txBody>
      </p:sp>
      <p:sp>
        <p:nvSpPr>
          <p:cNvPr id="4" name="Date Placeholder 3">
            <a:extLst>
              <a:ext uri="{FF2B5EF4-FFF2-40B4-BE49-F238E27FC236}">
                <a16:creationId xmlns:a16="http://schemas.microsoft.com/office/drawing/2014/main" id="{53EDE917-B5E5-624F-AAE8-9206E5E9A5FB}"/>
              </a:ext>
            </a:extLst>
          </p:cNvPr>
          <p:cNvSpPr>
            <a:spLocks noGrp="1"/>
          </p:cNvSpPr>
          <p:nvPr>
            <p:ph type="dt" sz="half" idx="10"/>
          </p:nvPr>
        </p:nvSpPr>
        <p:spPr/>
        <p:txBody>
          <a:bodyPr/>
          <a:lstStyle/>
          <a:p>
            <a:fld id="{1D3A579A-A8BF-0845-AE66-D5C3F544AB16}" type="datetime3">
              <a:rPr lang="en-US" smtClean="0"/>
              <a:t>8 August 2019</a:t>
            </a:fld>
            <a:endParaRPr lang="en-US"/>
          </a:p>
        </p:txBody>
      </p:sp>
      <p:sp>
        <p:nvSpPr>
          <p:cNvPr id="5" name="Footer Placeholder 4">
            <a:extLst>
              <a:ext uri="{FF2B5EF4-FFF2-40B4-BE49-F238E27FC236}">
                <a16:creationId xmlns:a16="http://schemas.microsoft.com/office/drawing/2014/main" id="{0D99F6F9-D914-6E48-BD16-25F7E656E6FC}"/>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7623289-4A09-8B44-8519-7883DFEABD9A}"/>
              </a:ext>
            </a:extLst>
          </p:cNvPr>
          <p:cNvSpPr>
            <a:spLocks noGrp="1"/>
          </p:cNvSpPr>
          <p:nvPr>
            <p:ph type="sldNum" sz="quarter" idx="12"/>
          </p:nvPr>
        </p:nvSpPr>
        <p:spPr/>
        <p:txBody>
          <a:bodyPr/>
          <a:lstStyle/>
          <a:p>
            <a:fld id="{615A05B1-DDC6-5E4D-A208-8BA1B8305287}" type="slidenum">
              <a:rPr lang="en-US" smtClean="0"/>
              <a:t>18</a:t>
            </a:fld>
            <a:endParaRPr lang="en-US"/>
          </a:p>
        </p:txBody>
      </p:sp>
    </p:spTree>
    <p:extLst>
      <p:ext uri="{BB962C8B-B14F-4D97-AF65-F5344CB8AC3E}">
        <p14:creationId xmlns:p14="http://schemas.microsoft.com/office/powerpoint/2010/main" val="16428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0FEDA-E315-7A46-8939-EBCFF9195061}"/>
              </a:ext>
            </a:extLst>
          </p:cNvPr>
          <p:cNvSpPr>
            <a:spLocks noGrp="1"/>
          </p:cNvSpPr>
          <p:nvPr>
            <p:ph type="title"/>
          </p:nvPr>
        </p:nvSpPr>
        <p:spPr/>
        <p:txBody>
          <a:bodyPr/>
          <a:lstStyle/>
          <a:p>
            <a:r>
              <a:rPr lang="en-US" dirty="0"/>
              <a:t>CODEX Overview</a:t>
            </a:r>
          </a:p>
        </p:txBody>
      </p:sp>
      <p:sp>
        <p:nvSpPr>
          <p:cNvPr id="5" name="Text Placeholder 4">
            <a:extLst>
              <a:ext uri="{FF2B5EF4-FFF2-40B4-BE49-F238E27FC236}">
                <a16:creationId xmlns:a16="http://schemas.microsoft.com/office/drawing/2014/main" id="{8845063C-D233-4742-9C71-800B5ED09D82}"/>
              </a:ext>
            </a:extLst>
          </p:cNvPr>
          <p:cNvSpPr>
            <a:spLocks noGrp="1"/>
          </p:cNvSpPr>
          <p:nvPr>
            <p:ph type="body" idx="1"/>
          </p:nvPr>
        </p:nvSpPr>
        <p:spPr/>
        <p:txBody>
          <a:bodyPr/>
          <a:lstStyle/>
          <a:p>
            <a:r>
              <a:rPr lang="en-US" dirty="0"/>
              <a:t>Better data insights.</a:t>
            </a:r>
          </a:p>
        </p:txBody>
      </p:sp>
      <p:sp>
        <p:nvSpPr>
          <p:cNvPr id="7" name="Date Placeholder 6">
            <a:extLst>
              <a:ext uri="{FF2B5EF4-FFF2-40B4-BE49-F238E27FC236}">
                <a16:creationId xmlns:a16="http://schemas.microsoft.com/office/drawing/2014/main" id="{FB6F5F55-C6C4-A540-9E02-6639C3C01B0B}"/>
              </a:ext>
            </a:extLst>
          </p:cNvPr>
          <p:cNvSpPr>
            <a:spLocks noGrp="1"/>
          </p:cNvSpPr>
          <p:nvPr>
            <p:ph type="dt" sz="half" idx="10"/>
          </p:nvPr>
        </p:nvSpPr>
        <p:spPr/>
        <p:txBody>
          <a:bodyPr/>
          <a:lstStyle/>
          <a:p>
            <a:fld id="{28D4A2A6-E896-2843-B135-30B0B52B64A0}" type="datetime3">
              <a:rPr lang="en-US" smtClean="0"/>
              <a:t>8 August 2019</a:t>
            </a:fld>
            <a:endParaRPr lang="en-US"/>
          </a:p>
        </p:txBody>
      </p:sp>
      <p:sp>
        <p:nvSpPr>
          <p:cNvPr id="8" name="Footer Placeholder 7">
            <a:extLst>
              <a:ext uri="{FF2B5EF4-FFF2-40B4-BE49-F238E27FC236}">
                <a16:creationId xmlns:a16="http://schemas.microsoft.com/office/drawing/2014/main" id="{2C8C12E5-18AA-EB4D-87FB-FC854F473291}"/>
              </a:ext>
            </a:extLst>
          </p:cNvPr>
          <p:cNvSpPr>
            <a:spLocks noGrp="1"/>
          </p:cNvSpPr>
          <p:nvPr>
            <p:ph type="ftr" sz="quarter" idx="11"/>
          </p:nvPr>
        </p:nvSpPr>
        <p:spPr/>
        <p:txBody>
          <a:bodyPr/>
          <a:lstStyle/>
          <a:p>
            <a:r>
              <a:rPr lang="en-US"/>
              <a:t>CODEX Summer 2019 - Kage</a:t>
            </a:r>
          </a:p>
        </p:txBody>
      </p:sp>
      <p:sp>
        <p:nvSpPr>
          <p:cNvPr id="9" name="Slide Number Placeholder 8">
            <a:extLst>
              <a:ext uri="{FF2B5EF4-FFF2-40B4-BE49-F238E27FC236}">
                <a16:creationId xmlns:a16="http://schemas.microsoft.com/office/drawing/2014/main" id="{4384FCBF-CD06-094B-AD67-1AA8684A48E9}"/>
              </a:ext>
            </a:extLst>
          </p:cNvPr>
          <p:cNvSpPr>
            <a:spLocks noGrp="1"/>
          </p:cNvSpPr>
          <p:nvPr>
            <p:ph type="sldNum" sz="quarter" idx="12"/>
          </p:nvPr>
        </p:nvSpPr>
        <p:spPr/>
        <p:txBody>
          <a:bodyPr/>
          <a:lstStyle/>
          <a:p>
            <a:fld id="{615A05B1-DDC6-5E4D-A208-8BA1B8305287}" type="slidenum">
              <a:rPr lang="en-US" smtClean="0"/>
              <a:t>1</a:t>
            </a:fld>
            <a:endParaRPr lang="en-US"/>
          </a:p>
        </p:txBody>
      </p:sp>
    </p:spTree>
    <p:extLst>
      <p:ext uri="{BB962C8B-B14F-4D97-AF65-F5344CB8AC3E}">
        <p14:creationId xmlns:p14="http://schemas.microsoft.com/office/powerpoint/2010/main" val="775117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EFA-87BC-3B4A-8531-019FA3185011}"/>
              </a:ext>
            </a:extLst>
          </p:cNvPr>
          <p:cNvSpPr>
            <a:spLocks noGrp="1"/>
          </p:cNvSpPr>
          <p:nvPr>
            <p:ph type="title"/>
          </p:nvPr>
        </p:nvSpPr>
        <p:spPr/>
        <p:txBody>
          <a:bodyPr/>
          <a:lstStyle/>
          <a:p>
            <a:r>
              <a:rPr lang="en-US" dirty="0"/>
              <a:t>New Features</a:t>
            </a:r>
          </a:p>
        </p:txBody>
      </p:sp>
      <p:sp>
        <p:nvSpPr>
          <p:cNvPr id="3" name="Content Placeholder 2">
            <a:extLst>
              <a:ext uri="{FF2B5EF4-FFF2-40B4-BE49-F238E27FC236}">
                <a16:creationId xmlns:a16="http://schemas.microsoft.com/office/drawing/2014/main" id="{E0BD0624-4F70-8F40-801D-0DBFDE657C40}"/>
              </a:ext>
            </a:extLst>
          </p:cNvPr>
          <p:cNvSpPr>
            <a:spLocks noGrp="1"/>
          </p:cNvSpPr>
          <p:nvPr>
            <p:ph idx="1"/>
          </p:nvPr>
        </p:nvSpPr>
        <p:spPr/>
        <p:txBody>
          <a:bodyPr/>
          <a:lstStyle/>
          <a:p>
            <a:pPr marL="0" indent="0">
              <a:buNone/>
            </a:pPr>
            <a:r>
              <a:rPr lang="en-US" dirty="0"/>
              <a:t>Multi-tenant backends</a:t>
            </a:r>
          </a:p>
          <a:p>
            <a:pPr lvl="1"/>
            <a:r>
              <a:rPr lang="en-US" dirty="0"/>
              <a:t>Core requirement</a:t>
            </a:r>
          </a:p>
          <a:p>
            <a:pPr lvl="1"/>
            <a:r>
              <a:rPr lang="en-US" dirty="0"/>
              <a:t>Allows for single deployed instance of server</a:t>
            </a:r>
          </a:p>
          <a:p>
            <a:pPr lvl="1"/>
            <a:r>
              <a:rPr lang="en-US" dirty="0"/>
              <a:t>Easier sharing of compute resources</a:t>
            </a:r>
          </a:p>
          <a:p>
            <a:pPr lvl="1"/>
            <a:endParaRPr lang="en-US" dirty="0"/>
          </a:p>
          <a:p>
            <a:pPr marL="0" indent="0">
              <a:buNone/>
            </a:pPr>
            <a:r>
              <a:rPr lang="en-US" dirty="0"/>
              <a:t>Significant performance improvements</a:t>
            </a:r>
          </a:p>
          <a:p>
            <a:pPr lvl="1"/>
            <a:r>
              <a:rPr lang="en-US" dirty="0"/>
              <a:t>More efficiently utilize available CPU cores</a:t>
            </a:r>
          </a:p>
          <a:p>
            <a:pPr lvl="1"/>
            <a:r>
              <a:rPr lang="en-US" dirty="0"/>
              <a:t>Processor intensive operations are </a:t>
            </a:r>
            <a:r>
              <a:rPr lang="en-US" b="1" dirty="0"/>
              <a:t>significantly</a:t>
            </a:r>
            <a:r>
              <a:rPr lang="en-US" dirty="0"/>
              <a:t> faster</a:t>
            </a:r>
          </a:p>
          <a:p>
            <a:pPr lvl="1"/>
            <a:r>
              <a:rPr lang="en-US" dirty="0"/>
              <a:t>Faster time-to-interactive with streaming requests</a:t>
            </a:r>
          </a:p>
          <a:p>
            <a:pPr lvl="2"/>
            <a:r>
              <a:rPr lang="en-US" dirty="0"/>
              <a:t>Send data as it becomes available</a:t>
            </a:r>
          </a:p>
          <a:p>
            <a:pPr lvl="1"/>
            <a:endParaRPr lang="en-US" dirty="0"/>
          </a:p>
          <a:p>
            <a:pPr lvl="1"/>
            <a:endParaRPr lang="en-US" dirty="0"/>
          </a:p>
        </p:txBody>
      </p:sp>
      <p:sp>
        <p:nvSpPr>
          <p:cNvPr id="4" name="Date Placeholder 3">
            <a:extLst>
              <a:ext uri="{FF2B5EF4-FFF2-40B4-BE49-F238E27FC236}">
                <a16:creationId xmlns:a16="http://schemas.microsoft.com/office/drawing/2014/main" id="{7E5A526F-351B-C846-9DFF-4CBDF0413D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0CF0A22-1FCB-204E-A472-D2E0367F77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A5E685FA-7853-5A49-BCAD-F901ED2686F5}"/>
              </a:ext>
            </a:extLst>
          </p:cNvPr>
          <p:cNvSpPr>
            <a:spLocks noGrp="1"/>
          </p:cNvSpPr>
          <p:nvPr>
            <p:ph type="sldNum" sz="quarter" idx="12"/>
          </p:nvPr>
        </p:nvSpPr>
        <p:spPr/>
        <p:txBody>
          <a:bodyPr/>
          <a:lstStyle/>
          <a:p>
            <a:fld id="{615A05B1-DDC6-5E4D-A208-8BA1B8305287}" type="slidenum">
              <a:rPr lang="en-US" smtClean="0"/>
              <a:t>19</a:t>
            </a:fld>
            <a:endParaRPr lang="en-US"/>
          </a:p>
        </p:txBody>
      </p:sp>
      <p:pic>
        <p:nvPicPr>
          <p:cNvPr id="8" name="Picture 7">
            <a:extLst>
              <a:ext uri="{FF2B5EF4-FFF2-40B4-BE49-F238E27FC236}">
                <a16:creationId xmlns:a16="http://schemas.microsoft.com/office/drawing/2014/main" id="{8CB7BC6F-6703-3646-97F4-B1E6177D5E63}"/>
              </a:ext>
            </a:extLst>
          </p:cNvPr>
          <p:cNvPicPr>
            <a:picLocks noChangeAspect="1"/>
          </p:cNvPicPr>
          <p:nvPr/>
        </p:nvPicPr>
        <p:blipFill>
          <a:blip r:embed="rId2"/>
          <a:stretch>
            <a:fillRect/>
          </a:stretch>
        </p:blipFill>
        <p:spPr>
          <a:xfrm>
            <a:off x="8755282" y="1255085"/>
            <a:ext cx="6243577" cy="4151979"/>
          </a:xfrm>
          <a:prstGeom prst="rect">
            <a:avLst/>
          </a:prstGeom>
        </p:spPr>
      </p:pic>
    </p:spTree>
    <p:extLst>
      <p:ext uri="{BB962C8B-B14F-4D97-AF65-F5344CB8AC3E}">
        <p14:creationId xmlns:p14="http://schemas.microsoft.com/office/powerpoint/2010/main" val="3982033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EFA-87BC-3B4A-8531-019FA3185011}"/>
              </a:ext>
            </a:extLst>
          </p:cNvPr>
          <p:cNvSpPr>
            <a:spLocks noGrp="1"/>
          </p:cNvSpPr>
          <p:nvPr>
            <p:ph type="title"/>
          </p:nvPr>
        </p:nvSpPr>
        <p:spPr/>
        <p:txBody>
          <a:bodyPr/>
          <a:lstStyle/>
          <a:p>
            <a:r>
              <a:rPr lang="en-US" dirty="0"/>
              <a:t>New Features (cont’d)</a:t>
            </a:r>
          </a:p>
        </p:txBody>
      </p:sp>
      <p:sp>
        <p:nvSpPr>
          <p:cNvPr id="3" name="Content Placeholder 2">
            <a:extLst>
              <a:ext uri="{FF2B5EF4-FFF2-40B4-BE49-F238E27FC236}">
                <a16:creationId xmlns:a16="http://schemas.microsoft.com/office/drawing/2014/main" id="{E0BD0624-4F70-8F40-801D-0DBFDE657C40}"/>
              </a:ext>
            </a:extLst>
          </p:cNvPr>
          <p:cNvSpPr>
            <a:spLocks noGrp="1"/>
          </p:cNvSpPr>
          <p:nvPr>
            <p:ph idx="1"/>
          </p:nvPr>
        </p:nvSpPr>
        <p:spPr/>
        <p:txBody>
          <a:bodyPr/>
          <a:lstStyle/>
          <a:p>
            <a:pPr marL="0" indent="0">
              <a:buNone/>
            </a:pPr>
            <a:r>
              <a:rPr lang="en-US" dirty="0"/>
              <a:t>Support for changing datasets</a:t>
            </a:r>
          </a:p>
          <a:p>
            <a:pPr lvl="1"/>
            <a:r>
              <a:rPr lang="en-US" dirty="0"/>
              <a:t>Ensure your data doesn’t get corrupted</a:t>
            </a:r>
          </a:p>
          <a:p>
            <a:pPr lvl="1"/>
            <a:r>
              <a:rPr lang="en-US" dirty="0"/>
              <a:t>Allow for creating new features on your dataset</a:t>
            </a:r>
          </a:p>
          <a:p>
            <a:pPr lvl="1"/>
            <a:r>
              <a:rPr lang="en-US" dirty="0"/>
              <a:t>Simplified session management</a:t>
            </a:r>
          </a:p>
          <a:p>
            <a:pPr lvl="1"/>
            <a:r>
              <a:rPr lang="en-US" dirty="0"/>
              <a:t>Reliable, consistent data operations</a:t>
            </a:r>
          </a:p>
          <a:p>
            <a:pPr lvl="1"/>
            <a:endParaRPr lang="en-US" dirty="0"/>
          </a:p>
          <a:p>
            <a:pPr lvl="1"/>
            <a:endParaRPr lang="en-US" dirty="0"/>
          </a:p>
        </p:txBody>
      </p:sp>
      <p:sp>
        <p:nvSpPr>
          <p:cNvPr id="4" name="Date Placeholder 3">
            <a:extLst>
              <a:ext uri="{FF2B5EF4-FFF2-40B4-BE49-F238E27FC236}">
                <a16:creationId xmlns:a16="http://schemas.microsoft.com/office/drawing/2014/main" id="{7E5A526F-351B-C846-9DFF-4CBDF0413D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0CF0A22-1FCB-204E-A472-D2E0367F77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A5E685FA-7853-5A49-BCAD-F901ED2686F5}"/>
              </a:ext>
            </a:extLst>
          </p:cNvPr>
          <p:cNvSpPr>
            <a:spLocks noGrp="1"/>
          </p:cNvSpPr>
          <p:nvPr>
            <p:ph type="sldNum" sz="quarter" idx="12"/>
          </p:nvPr>
        </p:nvSpPr>
        <p:spPr/>
        <p:txBody>
          <a:bodyPr/>
          <a:lstStyle/>
          <a:p>
            <a:fld id="{615A05B1-DDC6-5E4D-A208-8BA1B8305287}" type="slidenum">
              <a:rPr lang="en-US" smtClean="0"/>
              <a:t>20</a:t>
            </a:fld>
            <a:endParaRPr lang="en-US"/>
          </a:p>
        </p:txBody>
      </p:sp>
      <p:pic>
        <p:nvPicPr>
          <p:cNvPr id="3074" name="Picture 2" descr="Image result for database">
            <a:extLst>
              <a:ext uri="{FF2B5EF4-FFF2-40B4-BE49-F238E27FC236}">
                <a16:creationId xmlns:a16="http://schemas.microsoft.com/office/drawing/2014/main" id="{376DFA2D-544A-0648-88B2-2E083F2A4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870075"/>
            <a:ext cx="2836762" cy="30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0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D452-B81C-B840-83D7-C952377AEBCE}"/>
              </a:ext>
            </a:extLst>
          </p:cNvPr>
          <p:cNvSpPr>
            <a:spLocks noGrp="1"/>
          </p:cNvSpPr>
          <p:nvPr>
            <p:ph type="title"/>
          </p:nvPr>
        </p:nvSpPr>
        <p:spPr/>
        <p:txBody>
          <a:bodyPr/>
          <a:lstStyle/>
          <a:p>
            <a:r>
              <a:rPr lang="en-US" dirty="0"/>
              <a:t>Multi-tenant Backends / Data Consistency</a:t>
            </a:r>
          </a:p>
        </p:txBody>
      </p:sp>
      <p:sp>
        <p:nvSpPr>
          <p:cNvPr id="3" name="Content Placeholder 2">
            <a:extLst>
              <a:ext uri="{FF2B5EF4-FFF2-40B4-BE49-F238E27FC236}">
                <a16:creationId xmlns:a16="http://schemas.microsoft.com/office/drawing/2014/main" id="{FB6B8488-E09F-314F-AB11-54335AC7CFF3}"/>
              </a:ext>
            </a:extLst>
          </p:cNvPr>
          <p:cNvSpPr>
            <a:spLocks noGrp="1"/>
          </p:cNvSpPr>
          <p:nvPr>
            <p:ph idx="1"/>
          </p:nvPr>
        </p:nvSpPr>
        <p:spPr>
          <a:xfrm>
            <a:off x="838200" y="1825625"/>
            <a:ext cx="5120148" cy="4351338"/>
          </a:xfrm>
        </p:spPr>
        <p:txBody>
          <a:bodyPr/>
          <a:lstStyle/>
          <a:p>
            <a:pPr marL="0" indent="0">
              <a:buNone/>
            </a:pPr>
            <a:r>
              <a:rPr lang="en-US" dirty="0"/>
              <a:t>Multiple users on one server</a:t>
            </a:r>
          </a:p>
          <a:p>
            <a:pPr lvl="1"/>
            <a:r>
              <a:rPr lang="en-US" dirty="0"/>
              <a:t>No longer one server for one user</a:t>
            </a:r>
          </a:p>
          <a:p>
            <a:pPr lvl="1"/>
            <a:r>
              <a:rPr lang="en-US" dirty="0"/>
              <a:t>Each session is assigned a key</a:t>
            </a:r>
          </a:p>
          <a:p>
            <a:pPr lvl="1"/>
            <a:r>
              <a:rPr lang="en-US" dirty="0"/>
              <a:t>Allows CODEX to be deployed onto larger datacenters</a:t>
            </a:r>
          </a:p>
          <a:p>
            <a:pPr lvl="1"/>
            <a:r>
              <a:rPr lang="en-US" dirty="0"/>
              <a:t>Pooling of compute resources allows for faster science</a:t>
            </a:r>
          </a:p>
          <a:p>
            <a:pPr marL="0" indent="0">
              <a:buNone/>
            </a:pPr>
            <a:r>
              <a:rPr lang="en-US" dirty="0"/>
              <a:t>Data Consistency</a:t>
            </a:r>
          </a:p>
          <a:p>
            <a:pPr lvl="1"/>
            <a:r>
              <a:rPr lang="en-US" dirty="0"/>
              <a:t>Single source of truth for data</a:t>
            </a:r>
          </a:p>
          <a:p>
            <a:pPr lvl="1"/>
            <a:r>
              <a:rPr lang="en-US" dirty="0"/>
              <a:t>Allows for more efficient RAM usage</a:t>
            </a:r>
          </a:p>
        </p:txBody>
      </p:sp>
      <p:sp>
        <p:nvSpPr>
          <p:cNvPr id="4" name="Date Placeholder 3">
            <a:extLst>
              <a:ext uri="{FF2B5EF4-FFF2-40B4-BE49-F238E27FC236}">
                <a16:creationId xmlns:a16="http://schemas.microsoft.com/office/drawing/2014/main" id="{DC99D133-DCC2-0145-BCFC-42E5A352F7B8}"/>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F64D35B-BC62-D147-91F3-662A95E97302}"/>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F9DD2E0-B246-E247-B873-FBEEF1010E8F}"/>
              </a:ext>
            </a:extLst>
          </p:cNvPr>
          <p:cNvSpPr>
            <a:spLocks noGrp="1"/>
          </p:cNvSpPr>
          <p:nvPr>
            <p:ph type="sldNum" sz="quarter" idx="12"/>
          </p:nvPr>
        </p:nvSpPr>
        <p:spPr/>
        <p:txBody>
          <a:bodyPr/>
          <a:lstStyle/>
          <a:p>
            <a:fld id="{615A05B1-DDC6-5E4D-A208-8BA1B8305287}" type="slidenum">
              <a:rPr lang="en-US" smtClean="0"/>
              <a:t>21</a:t>
            </a:fld>
            <a:endParaRPr lang="en-US"/>
          </a:p>
        </p:txBody>
      </p:sp>
      <p:sp>
        <p:nvSpPr>
          <p:cNvPr id="7" name="Rectangle 6">
            <a:extLst>
              <a:ext uri="{FF2B5EF4-FFF2-40B4-BE49-F238E27FC236}">
                <a16:creationId xmlns:a16="http://schemas.microsoft.com/office/drawing/2014/main" id="{8F50CE89-C1F4-AE4C-B713-C23D883F4CE8}"/>
              </a:ext>
            </a:extLst>
          </p:cNvPr>
          <p:cNvSpPr/>
          <p:nvPr/>
        </p:nvSpPr>
        <p:spPr>
          <a:xfrm>
            <a:off x="6018522" y="3285467"/>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8" name="Rectangle 7">
            <a:extLst>
              <a:ext uri="{FF2B5EF4-FFF2-40B4-BE49-F238E27FC236}">
                <a16:creationId xmlns:a16="http://schemas.microsoft.com/office/drawing/2014/main" id="{5D8AE046-AC26-B446-97B1-68E3EDC28B00}"/>
              </a:ext>
            </a:extLst>
          </p:cNvPr>
          <p:cNvSpPr/>
          <p:nvPr/>
        </p:nvSpPr>
        <p:spPr>
          <a:xfrm>
            <a:off x="8427428" y="2132287"/>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9" name="Rectangle 8">
            <a:extLst>
              <a:ext uri="{FF2B5EF4-FFF2-40B4-BE49-F238E27FC236}">
                <a16:creationId xmlns:a16="http://schemas.microsoft.com/office/drawing/2014/main" id="{3380AF7F-D16B-FA48-B530-4593DCDD2F75}"/>
              </a:ext>
            </a:extLst>
          </p:cNvPr>
          <p:cNvSpPr/>
          <p:nvPr/>
        </p:nvSpPr>
        <p:spPr>
          <a:xfrm>
            <a:off x="8427428" y="292807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0" name="Rectangle 9">
            <a:extLst>
              <a:ext uri="{FF2B5EF4-FFF2-40B4-BE49-F238E27FC236}">
                <a16:creationId xmlns:a16="http://schemas.microsoft.com/office/drawing/2014/main" id="{C3C6AC28-2F2C-384A-9EFA-EB9493C23027}"/>
              </a:ext>
            </a:extLst>
          </p:cNvPr>
          <p:cNvSpPr/>
          <p:nvPr/>
        </p:nvSpPr>
        <p:spPr>
          <a:xfrm>
            <a:off x="8427427" y="3728346"/>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11" name="Rectangle 10">
            <a:extLst>
              <a:ext uri="{FF2B5EF4-FFF2-40B4-BE49-F238E27FC236}">
                <a16:creationId xmlns:a16="http://schemas.microsoft.com/office/drawing/2014/main" id="{587C3E26-060D-AD4C-A860-F517F09ADCDD}"/>
              </a:ext>
            </a:extLst>
          </p:cNvPr>
          <p:cNvSpPr/>
          <p:nvPr/>
        </p:nvSpPr>
        <p:spPr>
          <a:xfrm>
            <a:off x="8427426" y="4535866"/>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cxnSp>
        <p:nvCxnSpPr>
          <p:cNvPr id="13" name="Straight Arrow Connector 12">
            <a:extLst>
              <a:ext uri="{FF2B5EF4-FFF2-40B4-BE49-F238E27FC236}">
                <a16:creationId xmlns:a16="http://schemas.microsoft.com/office/drawing/2014/main" id="{27146F45-75B7-B748-91F4-8C898B610B06}"/>
              </a:ext>
            </a:extLst>
          </p:cNvPr>
          <p:cNvCxnSpPr>
            <a:cxnSpLocks/>
            <a:stCxn id="7" idx="3"/>
            <a:endCxn id="8" idx="1"/>
          </p:cNvCxnSpPr>
          <p:nvPr/>
        </p:nvCxnSpPr>
        <p:spPr>
          <a:xfrm flipV="1">
            <a:off x="7814191" y="2423834"/>
            <a:ext cx="613237" cy="11531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068298-114D-AF41-B0FE-79DC4853126F}"/>
              </a:ext>
            </a:extLst>
          </p:cNvPr>
          <p:cNvCxnSpPr>
            <a:cxnSpLocks/>
            <a:stCxn id="7" idx="3"/>
            <a:endCxn id="9" idx="1"/>
          </p:cNvCxnSpPr>
          <p:nvPr/>
        </p:nvCxnSpPr>
        <p:spPr>
          <a:xfrm flipV="1">
            <a:off x="7814191" y="3219625"/>
            <a:ext cx="613237" cy="3573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71F56-2036-D84A-9EBF-00EBBF84EF3E}"/>
              </a:ext>
            </a:extLst>
          </p:cNvPr>
          <p:cNvCxnSpPr>
            <a:cxnSpLocks/>
            <a:stCxn id="7" idx="3"/>
            <a:endCxn id="10" idx="1"/>
          </p:cNvCxnSpPr>
          <p:nvPr/>
        </p:nvCxnSpPr>
        <p:spPr>
          <a:xfrm>
            <a:off x="7814191" y="3577014"/>
            <a:ext cx="613236" cy="4428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B7AADE-3B61-7B49-B4FD-15CBD91B9081}"/>
              </a:ext>
            </a:extLst>
          </p:cNvPr>
          <p:cNvCxnSpPr>
            <a:cxnSpLocks/>
            <a:stCxn id="7" idx="3"/>
            <a:endCxn id="11" idx="1"/>
          </p:cNvCxnSpPr>
          <p:nvPr/>
        </p:nvCxnSpPr>
        <p:spPr>
          <a:xfrm>
            <a:off x="7814191" y="3577014"/>
            <a:ext cx="613235" cy="12503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Magnetic Disk 23">
            <a:extLst>
              <a:ext uri="{FF2B5EF4-FFF2-40B4-BE49-F238E27FC236}">
                <a16:creationId xmlns:a16="http://schemas.microsoft.com/office/drawing/2014/main" id="{CA442075-7A7C-A349-9951-F327CA6E9385}"/>
              </a:ext>
            </a:extLst>
          </p:cNvPr>
          <p:cNvSpPr/>
          <p:nvPr/>
        </p:nvSpPr>
        <p:spPr>
          <a:xfrm>
            <a:off x="10817941" y="2376166"/>
            <a:ext cx="1241323" cy="249716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Store</a:t>
            </a:r>
          </a:p>
        </p:txBody>
      </p:sp>
      <p:cxnSp>
        <p:nvCxnSpPr>
          <p:cNvPr id="26" name="Straight Arrow Connector 25">
            <a:extLst>
              <a:ext uri="{FF2B5EF4-FFF2-40B4-BE49-F238E27FC236}">
                <a16:creationId xmlns:a16="http://schemas.microsoft.com/office/drawing/2014/main" id="{69F4EF1D-EAB2-074C-9D3E-11F49ADD6BCD}"/>
              </a:ext>
            </a:extLst>
          </p:cNvPr>
          <p:cNvCxnSpPr>
            <a:cxnSpLocks/>
            <a:stCxn id="11" idx="3"/>
          </p:cNvCxnSpPr>
          <p:nvPr/>
        </p:nvCxnSpPr>
        <p:spPr>
          <a:xfrm flipV="1">
            <a:off x="10223095" y="3624751"/>
            <a:ext cx="594846" cy="12026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56F27B-5E51-F546-9FC3-21346356FFAB}"/>
              </a:ext>
            </a:extLst>
          </p:cNvPr>
          <p:cNvCxnSpPr>
            <a:cxnSpLocks/>
            <a:stCxn id="10" idx="3"/>
          </p:cNvCxnSpPr>
          <p:nvPr/>
        </p:nvCxnSpPr>
        <p:spPr>
          <a:xfrm flipV="1">
            <a:off x="10223096" y="3624751"/>
            <a:ext cx="594845" cy="3951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8A148C-97E3-5748-B356-5FDD2D017CED}"/>
              </a:ext>
            </a:extLst>
          </p:cNvPr>
          <p:cNvCxnSpPr>
            <a:cxnSpLocks/>
            <a:stCxn id="9" idx="3"/>
          </p:cNvCxnSpPr>
          <p:nvPr/>
        </p:nvCxnSpPr>
        <p:spPr>
          <a:xfrm>
            <a:off x="10223097" y="3219625"/>
            <a:ext cx="594844" cy="405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C853878-56B6-3D44-BCE5-BE48BE15FD8E}"/>
              </a:ext>
            </a:extLst>
          </p:cNvPr>
          <p:cNvCxnSpPr>
            <a:cxnSpLocks/>
            <a:stCxn id="8" idx="3"/>
          </p:cNvCxnSpPr>
          <p:nvPr/>
        </p:nvCxnSpPr>
        <p:spPr>
          <a:xfrm>
            <a:off x="10223097" y="2423834"/>
            <a:ext cx="594844" cy="12009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88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5913-E9AC-4D4F-B801-84ED9731C966}"/>
              </a:ext>
            </a:extLst>
          </p:cNvPr>
          <p:cNvSpPr>
            <a:spLocks noGrp="1"/>
          </p:cNvSpPr>
          <p:nvPr>
            <p:ph type="title"/>
          </p:nvPr>
        </p:nvSpPr>
        <p:spPr>
          <a:xfrm>
            <a:off x="838200" y="365125"/>
            <a:ext cx="10515600" cy="1325563"/>
          </a:xfrm>
        </p:spPr>
        <p:txBody>
          <a:bodyPr/>
          <a:lstStyle/>
          <a:p>
            <a:r>
              <a:rPr lang="en-US" dirty="0"/>
              <a:t>Backend Performance Improvements</a:t>
            </a:r>
          </a:p>
        </p:txBody>
      </p:sp>
      <p:sp>
        <p:nvSpPr>
          <p:cNvPr id="3" name="Content Placeholder 2">
            <a:extLst>
              <a:ext uri="{FF2B5EF4-FFF2-40B4-BE49-F238E27FC236}">
                <a16:creationId xmlns:a16="http://schemas.microsoft.com/office/drawing/2014/main" id="{3563F8C9-28FD-4645-88D2-0D8178B1DF04}"/>
              </a:ext>
            </a:extLst>
          </p:cNvPr>
          <p:cNvSpPr>
            <a:spLocks noGrp="1"/>
          </p:cNvSpPr>
          <p:nvPr>
            <p:ph idx="1"/>
          </p:nvPr>
        </p:nvSpPr>
        <p:spPr>
          <a:xfrm>
            <a:off x="838200" y="1825625"/>
            <a:ext cx="10515600" cy="4351338"/>
          </a:xfrm>
        </p:spPr>
        <p:txBody>
          <a:bodyPr/>
          <a:lstStyle/>
          <a:p>
            <a:pPr marL="0" indent="0">
              <a:buNone/>
            </a:pPr>
            <a:r>
              <a:rPr lang="en-US" dirty="0"/>
              <a:t>No longer subject to Python interpreter limitations</a:t>
            </a:r>
          </a:p>
          <a:p>
            <a:pPr lvl="1"/>
            <a:r>
              <a:rPr lang="en-US" dirty="0"/>
              <a:t>Can take full advantage of all cores</a:t>
            </a:r>
          </a:p>
          <a:p>
            <a:pPr lvl="2"/>
            <a:r>
              <a:rPr lang="en-US" dirty="0"/>
              <a:t>Significant on datacenters</a:t>
            </a:r>
          </a:p>
          <a:p>
            <a:pPr lvl="1"/>
            <a:r>
              <a:rPr lang="en-US" dirty="0"/>
              <a:t>CPU-intensive operations are no longer throttled</a:t>
            </a:r>
          </a:p>
          <a:p>
            <a:pPr lvl="1"/>
            <a:r>
              <a:rPr lang="en-US" dirty="0"/>
              <a:t>No longer limited to N features</a:t>
            </a:r>
          </a:p>
          <a:p>
            <a:pPr lvl="1"/>
            <a:r>
              <a:rPr lang="en-US" dirty="0"/>
              <a:t>Linear performance improvement with number of cores</a:t>
            </a:r>
          </a:p>
          <a:p>
            <a:pPr lvl="1"/>
            <a:endParaRPr lang="en-US" dirty="0"/>
          </a:p>
          <a:p>
            <a:pPr marL="0" indent="0">
              <a:buNone/>
            </a:pPr>
            <a:r>
              <a:rPr lang="en-US" dirty="0"/>
              <a:t>Tasks can now be cancelled</a:t>
            </a:r>
          </a:p>
          <a:p>
            <a:pPr lvl="1"/>
            <a:r>
              <a:rPr lang="en-US" dirty="0"/>
              <a:t>Computation stopped when result is no longer needed</a:t>
            </a:r>
          </a:p>
          <a:p>
            <a:pPr lvl="1"/>
            <a:r>
              <a:rPr lang="en-US" dirty="0"/>
              <a:t>Quickly browse algorithms/features/actions without choking your computer</a:t>
            </a:r>
          </a:p>
        </p:txBody>
      </p:sp>
      <p:sp>
        <p:nvSpPr>
          <p:cNvPr id="4" name="Date Placeholder 3">
            <a:extLst>
              <a:ext uri="{FF2B5EF4-FFF2-40B4-BE49-F238E27FC236}">
                <a16:creationId xmlns:a16="http://schemas.microsoft.com/office/drawing/2014/main" id="{D869797F-2707-B548-8532-3D989F8657FB}"/>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BF696E40-426F-7F48-89EA-4F18107B28F1}"/>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AD35AC4-578C-2C4E-8D51-E40565236EAF}"/>
              </a:ext>
            </a:extLst>
          </p:cNvPr>
          <p:cNvSpPr>
            <a:spLocks noGrp="1"/>
          </p:cNvSpPr>
          <p:nvPr>
            <p:ph type="sldNum" sz="quarter" idx="12"/>
          </p:nvPr>
        </p:nvSpPr>
        <p:spPr/>
        <p:txBody>
          <a:bodyPr/>
          <a:lstStyle/>
          <a:p>
            <a:fld id="{615A05B1-DDC6-5E4D-A208-8BA1B8305287}" type="slidenum">
              <a:rPr lang="en-US" smtClean="0"/>
              <a:t>22</a:t>
            </a:fld>
            <a:endParaRPr lang="en-US"/>
          </a:p>
        </p:txBody>
      </p:sp>
      <p:pic>
        <p:nvPicPr>
          <p:cNvPr id="7" name="Picture 6">
            <a:extLst>
              <a:ext uri="{FF2B5EF4-FFF2-40B4-BE49-F238E27FC236}">
                <a16:creationId xmlns:a16="http://schemas.microsoft.com/office/drawing/2014/main" id="{F023A372-878A-A245-9A91-12A14DC201E2}"/>
              </a:ext>
            </a:extLst>
          </p:cNvPr>
          <p:cNvPicPr>
            <a:picLocks noChangeAspect="1"/>
          </p:cNvPicPr>
          <p:nvPr/>
        </p:nvPicPr>
        <p:blipFill>
          <a:blip r:embed="rId3"/>
          <a:stretch>
            <a:fillRect/>
          </a:stretch>
        </p:blipFill>
        <p:spPr>
          <a:xfrm>
            <a:off x="9784067" y="1646238"/>
            <a:ext cx="1569733" cy="1563626"/>
          </a:xfrm>
          <a:prstGeom prst="rect">
            <a:avLst/>
          </a:prstGeom>
        </p:spPr>
      </p:pic>
      <p:pic>
        <p:nvPicPr>
          <p:cNvPr id="1026" name="Picture 2" descr="Image result for cpu">
            <a:extLst>
              <a:ext uri="{FF2B5EF4-FFF2-40B4-BE49-F238E27FC236}">
                <a16:creationId xmlns:a16="http://schemas.microsoft.com/office/drawing/2014/main" id="{1765160C-6285-CA49-9384-B90FDB9D8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269" y="3344801"/>
            <a:ext cx="2025327" cy="202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3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D3AF-711D-C54F-ACE3-F9D9386D64A3}"/>
              </a:ext>
            </a:extLst>
          </p:cNvPr>
          <p:cNvSpPr>
            <a:spLocks noGrp="1"/>
          </p:cNvSpPr>
          <p:nvPr>
            <p:ph type="title"/>
          </p:nvPr>
        </p:nvSpPr>
        <p:spPr/>
        <p:txBody>
          <a:bodyPr/>
          <a:lstStyle/>
          <a:p>
            <a:r>
              <a:rPr lang="en-US" dirty="0"/>
              <a:t>Performance Improvements (cont’d)</a:t>
            </a:r>
          </a:p>
        </p:txBody>
      </p:sp>
      <p:sp>
        <p:nvSpPr>
          <p:cNvPr id="3" name="Content Placeholder 2">
            <a:extLst>
              <a:ext uri="{FF2B5EF4-FFF2-40B4-BE49-F238E27FC236}">
                <a16:creationId xmlns:a16="http://schemas.microsoft.com/office/drawing/2014/main" id="{0609BA56-78D3-F543-9428-CE6AAC6A42BF}"/>
              </a:ext>
            </a:extLst>
          </p:cNvPr>
          <p:cNvSpPr>
            <a:spLocks noGrp="1"/>
          </p:cNvSpPr>
          <p:nvPr>
            <p:ph idx="1"/>
          </p:nvPr>
        </p:nvSpPr>
        <p:spPr/>
        <p:txBody>
          <a:bodyPr/>
          <a:lstStyle/>
          <a:p>
            <a:r>
              <a:rPr lang="en-US" dirty="0"/>
              <a:t>Partial operation returns</a:t>
            </a:r>
          </a:p>
          <a:p>
            <a:pPr lvl="1"/>
            <a:r>
              <a:rPr lang="en-US" dirty="0"/>
              <a:t>Send data back before the operation is complete</a:t>
            </a:r>
          </a:p>
          <a:p>
            <a:pPr lvl="1"/>
            <a:r>
              <a:rPr lang="en-US" dirty="0"/>
              <a:t>For example, computing feature statistics</a:t>
            </a:r>
          </a:p>
          <a:p>
            <a:pPr lvl="1"/>
            <a:r>
              <a:rPr lang="en-US" dirty="0"/>
              <a:t>Reduces overhead of splitting requests up</a:t>
            </a:r>
          </a:p>
          <a:p>
            <a:pPr lvl="1"/>
            <a:r>
              <a:rPr lang="en-US" dirty="0"/>
              <a:t>Can stream operations as well</a:t>
            </a:r>
          </a:p>
          <a:p>
            <a:pPr lvl="2"/>
            <a:r>
              <a:rPr lang="en-US" dirty="0"/>
              <a:t>(e.g. regression/optimization/curve fitting, etc.)</a:t>
            </a:r>
          </a:p>
        </p:txBody>
      </p:sp>
      <p:sp>
        <p:nvSpPr>
          <p:cNvPr id="4" name="Date Placeholder 3">
            <a:extLst>
              <a:ext uri="{FF2B5EF4-FFF2-40B4-BE49-F238E27FC236}">
                <a16:creationId xmlns:a16="http://schemas.microsoft.com/office/drawing/2014/main" id="{608DB38D-5E63-DC49-95CB-F206AF04D4A4}"/>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7DB6B6F5-0900-7141-ADE8-43DC436E7B6D}"/>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91B74A76-5D43-CE46-9663-341A6FFE7173}"/>
              </a:ext>
            </a:extLst>
          </p:cNvPr>
          <p:cNvSpPr>
            <a:spLocks noGrp="1"/>
          </p:cNvSpPr>
          <p:nvPr>
            <p:ph type="sldNum" sz="quarter" idx="12"/>
          </p:nvPr>
        </p:nvSpPr>
        <p:spPr/>
        <p:txBody>
          <a:bodyPr/>
          <a:lstStyle/>
          <a:p>
            <a:fld id="{615A05B1-DDC6-5E4D-A208-8BA1B8305287}" type="slidenum">
              <a:rPr lang="en-US" smtClean="0"/>
              <a:t>23</a:t>
            </a:fld>
            <a:endParaRPr lang="en-US"/>
          </a:p>
        </p:txBody>
      </p:sp>
      <p:pic>
        <p:nvPicPr>
          <p:cNvPr id="2050" name="Picture 2" descr="Image result for streaming data">
            <a:extLst>
              <a:ext uri="{FF2B5EF4-FFF2-40B4-BE49-F238E27FC236}">
                <a16:creationId xmlns:a16="http://schemas.microsoft.com/office/drawing/2014/main" id="{ACA1A3F6-C21D-DE4A-85A9-4156A0FFC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056" y="2074521"/>
            <a:ext cx="8890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FA4A-AB58-A540-A2C9-5590D606F291}"/>
              </a:ext>
            </a:extLst>
          </p:cNvPr>
          <p:cNvSpPr>
            <a:spLocks noGrp="1"/>
          </p:cNvSpPr>
          <p:nvPr>
            <p:ph type="title"/>
          </p:nvPr>
        </p:nvSpPr>
        <p:spPr/>
        <p:txBody>
          <a:bodyPr/>
          <a:lstStyle/>
          <a:p>
            <a:r>
              <a:rPr lang="en-US" dirty="0"/>
              <a:t>Request Performance Comparison</a:t>
            </a:r>
          </a:p>
        </p:txBody>
      </p:sp>
      <p:sp>
        <p:nvSpPr>
          <p:cNvPr id="3" name="Date Placeholder 2">
            <a:extLst>
              <a:ext uri="{FF2B5EF4-FFF2-40B4-BE49-F238E27FC236}">
                <a16:creationId xmlns:a16="http://schemas.microsoft.com/office/drawing/2014/main" id="{16A62D8E-2798-9D46-B280-9167B5A1950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D8005A27-F08F-AF41-9F17-438443C63B0F}"/>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9AEE1C4F-F477-3648-827A-BFE1EC5F1777}"/>
              </a:ext>
            </a:extLst>
          </p:cNvPr>
          <p:cNvSpPr>
            <a:spLocks noGrp="1"/>
          </p:cNvSpPr>
          <p:nvPr>
            <p:ph type="sldNum" sz="quarter" idx="12"/>
          </p:nvPr>
        </p:nvSpPr>
        <p:spPr/>
        <p:txBody>
          <a:bodyPr/>
          <a:lstStyle/>
          <a:p>
            <a:fld id="{615A05B1-DDC6-5E4D-A208-8BA1B8305287}" type="slidenum">
              <a:rPr lang="en-US" smtClean="0"/>
              <a:t>24</a:t>
            </a:fld>
            <a:endParaRPr lang="en-US"/>
          </a:p>
        </p:txBody>
      </p:sp>
      <p:sp>
        <p:nvSpPr>
          <p:cNvPr id="6" name="TextBox 5">
            <a:extLst>
              <a:ext uri="{FF2B5EF4-FFF2-40B4-BE49-F238E27FC236}">
                <a16:creationId xmlns:a16="http://schemas.microsoft.com/office/drawing/2014/main" id="{7FEDB7AC-73FF-A14C-88BB-10B22B1822B7}"/>
              </a:ext>
            </a:extLst>
          </p:cNvPr>
          <p:cNvSpPr txBox="1"/>
          <p:nvPr/>
        </p:nvSpPr>
        <p:spPr>
          <a:xfrm>
            <a:off x="2379162" y="3540376"/>
            <a:ext cx="2099677"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OLD REQUEST FLOW</a:t>
            </a:r>
          </a:p>
        </p:txBody>
      </p:sp>
      <p:sp>
        <p:nvSpPr>
          <p:cNvPr id="7" name="TextBox 6">
            <a:extLst>
              <a:ext uri="{FF2B5EF4-FFF2-40B4-BE49-F238E27FC236}">
                <a16:creationId xmlns:a16="http://schemas.microsoft.com/office/drawing/2014/main" id="{7BA42D36-1532-4541-BD65-8BD237BF5E9B}"/>
              </a:ext>
            </a:extLst>
          </p:cNvPr>
          <p:cNvSpPr txBox="1"/>
          <p:nvPr/>
        </p:nvSpPr>
        <p:spPr>
          <a:xfrm>
            <a:off x="8153400" y="3540376"/>
            <a:ext cx="2173415"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NEW REQUEST FLOW</a:t>
            </a:r>
          </a:p>
        </p:txBody>
      </p:sp>
    </p:spTree>
    <p:extLst>
      <p:ext uri="{BB962C8B-B14F-4D97-AF65-F5344CB8AC3E}">
        <p14:creationId xmlns:p14="http://schemas.microsoft.com/office/powerpoint/2010/main" val="1923877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C39985-3145-5E4A-B7BF-1E7C2ABC3A1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91601-CE56-6945-8663-1F2A1EE5A605}"/>
              </a:ext>
            </a:extLst>
          </p:cNvPr>
          <p:cNvSpPr>
            <a:spLocks noGrp="1"/>
          </p:cNvSpPr>
          <p:nvPr>
            <p:ph type="title"/>
          </p:nvPr>
        </p:nvSpPr>
        <p:spPr/>
        <p:txBody>
          <a:bodyPr/>
          <a:lstStyle/>
          <a:p>
            <a:r>
              <a:rPr lang="en-US" dirty="0"/>
              <a:t>Lowered Time-To-Interactive</a:t>
            </a:r>
          </a:p>
        </p:txBody>
      </p:sp>
      <p:sp>
        <p:nvSpPr>
          <p:cNvPr id="3" name="Date Placeholder 2">
            <a:extLst>
              <a:ext uri="{FF2B5EF4-FFF2-40B4-BE49-F238E27FC236}">
                <a16:creationId xmlns:a16="http://schemas.microsoft.com/office/drawing/2014/main" id="{A6E9753E-FAD1-5A4B-A731-8DA351DAFE7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6E56E655-7C64-0143-91DC-080C5A3A6D57}"/>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1F1D6E32-A3D6-A84F-A032-7A8E5280255B}"/>
              </a:ext>
            </a:extLst>
          </p:cNvPr>
          <p:cNvSpPr>
            <a:spLocks noGrp="1"/>
          </p:cNvSpPr>
          <p:nvPr>
            <p:ph type="sldNum" sz="quarter" idx="12"/>
          </p:nvPr>
        </p:nvSpPr>
        <p:spPr/>
        <p:txBody>
          <a:bodyPr/>
          <a:lstStyle/>
          <a:p>
            <a:fld id="{615A05B1-DDC6-5E4D-A208-8BA1B8305287}" type="slidenum">
              <a:rPr lang="en-US" smtClean="0"/>
              <a:t>25</a:t>
            </a:fld>
            <a:endParaRPr lang="en-US"/>
          </a:p>
        </p:txBody>
      </p:sp>
      <p:sp>
        <p:nvSpPr>
          <p:cNvPr id="9" name="Rectangle 8">
            <a:extLst>
              <a:ext uri="{FF2B5EF4-FFF2-40B4-BE49-F238E27FC236}">
                <a16:creationId xmlns:a16="http://schemas.microsoft.com/office/drawing/2014/main" id="{4D5ADB1C-FBAB-0A40-B971-D7A97312AF8E}"/>
              </a:ext>
            </a:extLst>
          </p:cNvPr>
          <p:cNvSpPr/>
          <p:nvPr/>
        </p:nvSpPr>
        <p:spPr>
          <a:xfrm>
            <a:off x="-196770" y="5833641"/>
            <a:ext cx="12604831" cy="10243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DEX Speed Demo">
            <a:hlinkClick r:id="" action="ppaction://media"/>
            <a:extLst>
              <a:ext uri="{FF2B5EF4-FFF2-40B4-BE49-F238E27FC236}">
                <a16:creationId xmlns:a16="http://schemas.microsoft.com/office/drawing/2014/main" id="{6A1C5CD7-A707-5449-948A-CF74352072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3098" y="-351179"/>
            <a:ext cx="9965803" cy="7568964"/>
          </a:xfrm>
          <a:prstGeom prst="rect">
            <a:avLst/>
          </a:prstGeom>
        </p:spPr>
      </p:pic>
    </p:spTree>
    <p:extLst>
      <p:ext uri="{BB962C8B-B14F-4D97-AF65-F5344CB8AC3E}">
        <p14:creationId xmlns:p14="http://schemas.microsoft.com/office/powerpoint/2010/main" val="41934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0D4EC6-918E-F04D-83C8-591A0316C163}"/>
              </a:ext>
            </a:extLst>
          </p:cNvPr>
          <p:cNvSpPr>
            <a:spLocks noGrp="1"/>
          </p:cNvSpPr>
          <p:nvPr>
            <p:ph type="title"/>
          </p:nvPr>
        </p:nvSpPr>
        <p:spPr/>
        <p:txBody>
          <a:bodyPr/>
          <a:lstStyle/>
          <a:p>
            <a:r>
              <a:rPr lang="en-US" dirty="0"/>
              <a:t>Implementation Details</a:t>
            </a:r>
          </a:p>
        </p:txBody>
      </p:sp>
      <p:sp>
        <p:nvSpPr>
          <p:cNvPr id="7" name="Content Placeholder 6">
            <a:extLst>
              <a:ext uri="{FF2B5EF4-FFF2-40B4-BE49-F238E27FC236}">
                <a16:creationId xmlns:a16="http://schemas.microsoft.com/office/drawing/2014/main" id="{F2F43925-D8A8-2D42-9583-35C51041028D}"/>
              </a:ext>
            </a:extLst>
          </p:cNvPr>
          <p:cNvSpPr>
            <a:spLocks noGrp="1"/>
          </p:cNvSpPr>
          <p:nvPr>
            <p:ph idx="1"/>
          </p:nvPr>
        </p:nvSpPr>
        <p:spPr/>
        <p:txBody>
          <a:bodyPr>
            <a:normAutofit lnSpcReduction="10000"/>
          </a:bodyPr>
          <a:lstStyle/>
          <a:p>
            <a:pPr marL="0" indent="0">
              <a:buNone/>
            </a:pPr>
            <a:r>
              <a:rPr lang="en-US" dirty="0"/>
              <a:t>Mixed </a:t>
            </a:r>
            <a:r>
              <a:rPr lang="en-US" dirty="0" err="1"/>
              <a:t>ThreadPool</a:t>
            </a:r>
            <a:r>
              <a:rPr lang="en-US" dirty="0"/>
              <a:t>/</a:t>
            </a:r>
            <a:r>
              <a:rPr lang="en-US" dirty="0" err="1"/>
              <a:t>ProcessPool</a:t>
            </a:r>
            <a:r>
              <a:rPr lang="en-US" dirty="0"/>
              <a:t>/</a:t>
            </a:r>
            <a:r>
              <a:rPr lang="en-US" dirty="0" err="1"/>
              <a:t>Async</a:t>
            </a:r>
            <a:r>
              <a:rPr lang="en-US" dirty="0"/>
              <a:t> approach</a:t>
            </a:r>
          </a:p>
          <a:p>
            <a:pPr lvl="1"/>
            <a:r>
              <a:rPr lang="en-US" dirty="0" err="1"/>
              <a:t>ThreadPool</a:t>
            </a:r>
            <a:r>
              <a:rPr lang="en-US" dirty="0"/>
              <a:t> manages waiting on execution </a:t>
            </a:r>
            <a:r>
              <a:rPr lang="en-US" dirty="0" err="1"/>
              <a:t>ProcessPool</a:t>
            </a:r>
            <a:endParaRPr lang="en-US" dirty="0"/>
          </a:p>
          <a:p>
            <a:pPr lvl="1"/>
            <a:r>
              <a:rPr lang="en-US" dirty="0"/>
              <a:t>I/O-bound ops are managed by an </a:t>
            </a:r>
            <a:r>
              <a:rPr lang="en-US" dirty="0" err="1"/>
              <a:t>async</a:t>
            </a:r>
            <a:r>
              <a:rPr lang="en-US" dirty="0"/>
              <a:t> single-t</a:t>
            </a:r>
          </a:p>
          <a:p>
            <a:pPr lvl="1"/>
            <a:r>
              <a:rPr lang="en-US" dirty="0"/>
              <a:t>Optimal strategy for CPU bound operations</a:t>
            </a:r>
          </a:p>
          <a:p>
            <a:pPr lvl="1"/>
            <a:r>
              <a:rPr lang="en-US" dirty="0"/>
              <a:t>Serializing return values into queue, exhausting generators</a:t>
            </a:r>
          </a:p>
          <a:p>
            <a:pPr lvl="1"/>
            <a:endParaRPr lang="en-US" dirty="0"/>
          </a:p>
          <a:p>
            <a:pPr marL="0" indent="0">
              <a:buNone/>
            </a:pPr>
            <a:r>
              <a:rPr lang="en-US" dirty="0"/>
              <a:t>CODEX Data Hash Process</a:t>
            </a:r>
          </a:p>
          <a:p>
            <a:pPr lvl="1"/>
            <a:r>
              <a:rPr lang="en-US" dirty="0"/>
              <a:t>Data reading and writing isolated to a process</a:t>
            </a:r>
          </a:p>
          <a:p>
            <a:pPr lvl="1"/>
            <a:r>
              <a:rPr lang="en-US" dirty="0"/>
              <a:t>Sessions are cached according to key</a:t>
            </a:r>
          </a:p>
          <a:p>
            <a:pPr lvl="1"/>
            <a:r>
              <a:rPr lang="en-US" dirty="0"/>
              <a:t>Pickle over </a:t>
            </a:r>
            <a:r>
              <a:rPr lang="en-US" dirty="0" err="1"/>
              <a:t>ZeroMQ</a:t>
            </a:r>
            <a:endParaRPr lang="en-US" dirty="0"/>
          </a:p>
          <a:p>
            <a:pPr lvl="2"/>
            <a:r>
              <a:rPr lang="en-US" dirty="0"/>
              <a:t>Queued Read/Writes</a:t>
            </a:r>
          </a:p>
          <a:p>
            <a:pPr marL="457200" lvl="1" indent="0">
              <a:buNone/>
            </a:pPr>
            <a:endParaRPr lang="en-US" dirty="0"/>
          </a:p>
          <a:p>
            <a:pPr lvl="1"/>
            <a:endParaRPr lang="en-US" dirty="0"/>
          </a:p>
          <a:p>
            <a:pPr lvl="1"/>
            <a:endParaRPr lang="en-US" dirty="0"/>
          </a:p>
        </p:txBody>
      </p:sp>
      <p:sp>
        <p:nvSpPr>
          <p:cNvPr id="3" name="Date Placeholder 2">
            <a:extLst>
              <a:ext uri="{FF2B5EF4-FFF2-40B4-BE49-F238E27FC236}">
                <a16:creationId xmlns:a16="http://schemas.microsoft.com/office/drawing/2014/main" id="{775E154F-E7F0-BA4E-B299-ACC0E0681726}"/>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3D5A2B40-79F0-8A4D-9E99-739F0D0D32B1}"/>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B44074D4-41C2-D647-B784-95A1C3A1354B}"/>
              </a:ext>
            </a:extLst>
          </p:cNvPr>
          <p:cNvSpPr>
            <a:spLocks noGrp="1"/>
          </p:cNvSpPr>
          <p:nvPr>
            <p:ph type="sldNum" sz="quarter" idx="12"/>
          </p:nvPr>
        </p:nvSpPr>
        <p:spPr/>
        <p:txBody>
          <a:bodyPr/>
          <a:lstStyle/>
          <a:p>
            <a:fld id="{615A05B1-DDC6-5E4D-A208-8BA1B8305287}" type="slidenum">
              <a:rPr lang="en-US" smtClean="0"/>
              <a:t>26</a:t>
            </a:fld>
            <a:endParaRPr lang="en-US"/>
          </a:p>
        </p:txBody>
      </p:sp>
    </p:spTree>
    <p:extLst>
      <p:ext uri="{BB962C8B-B14F-4D97-AF65-F5344CB8AC3E}">
        <p14:creationId xmlns:p14="http://schemas.microsoft.com/office/powerpoint/2010/main" val="86353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E211-FE6E-8348-A53C-313867FB3B3D}"/>
              </a:ext>
            </a:extLst>
          </p:cNvPr>
          <p:cNvSpPr>
            <a:spLocks noGrp="1"/>
          </p:cNvSpPr>
          <p:nvPr>
            <p:ph type="title"/>
          </p:nvPr>
        </p:nvSpPr>
        <p:spPr/>
        <p:txBody>
          <a:bodyPr/>
          <a:lstStyle/>
          <a:p>
            <a:r>
              <a:rPr lang="en-US" dirty="0"/>
              <a:t>Window/Data System Refactor</a:t>
            </a:r>
          </a:p>
        </p:txBody>
      </p:sp>
      <p:sp>
        <p:nvSpPr>
          <p:cNvPr id="5" name="Text Placeholder 4">
            <a:extLst>
              <a:ext uri="{FF2B5EF4-FFF2-40B4-BE49-F238E27FC236}">
                <a16:creationId xmlns:a16="http://schemas.microsoft.com/office/drawing/2014/main" id="{640A5ED8-D4D5-F443-B890-042BAEBAC5AE}"/>
              </a:ext>
            </a:extLst>
          </p:cNvPr>
          <p:cNvSpPr>
            <a:spLocks noGrp="1"/>
          </p:cNvSpPr>
          <p:nvPr>
            <p:ph type="body" idx="1"/>
          </p:nvPr>
        </p:nvSpPr>
        <p:spPr/>
        <p:txBody>
          <a:bodyPr/>
          <a:lstStyle/>
          <a:p>
            <a:r>
              <a:rPr lang="en-US" dirty="0"/>
              <a:t>Data performance and developer performance upgrades </a:t>
            </a:r>
          </a:p>
        </p:txBody>
      </p:sp>
      <p:sp>
        <p:nvSpPr>
          <p:cNvPr id="2" name="Date Placeholder 1">
            <a:extLst>
              <a:ext uri="{FF2B5EF4-FFF2-40B4-BE49-F238E27FC236}">
                <a16:creationId xmlns:a16="http://schemas.microsoft.com/office/drawing/2014/main" id="{2ACDAEFA-E896-FD43-9934-D9A389BBE91C}"/>
              </a:ext>
            </a:extLst>
          </p:cNvPr>
          <p:cNvSpPr>
            <a:spLocks noGrp="1"/>
          </p:cNvSpPr>
          <p:nvPr>
            <p:ph type="dt" sz="half" idx="10"/>
          </p:nvPr>
        </p:nvSpPr>
        <p:spPr/>
        <p:txBody>
          <a:bodyPr/>
          <a:lstStyle/>
          <a:p>
            <a:fld id="{5F713A7F-7B9E-0D49-B0FD-C837FAB54E2C}" type="datetime3">
              <a:rPr lang="en-US" smtClean="0"/>
              <a:t>8 August 2019</a:t>
            </a:fld>
            <a:endParaRPr lang="en-US"/>
          </a:p>
        </p:txBody>
      </p:sp>
      <p:sp>
        <p:nvSpPr>
          <p:cNvPr id="3" name="Footer Placeholder 2">
            <a:extLst>
              <a:ext uri="{FF2B5EF4-FFF2-40B4-BE49-F238E27FC236}">
                <a16:creationId xmlns:a16="http://schemas.microsoft.com/office/drawing/2014/main" id="{D1EE992D-66D0-6148-BE1A-8B508BD41EE4}"/>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CE27B8E-C666-8B40-86F2-1D77424B6D85}"/>
              </a:ext>
            </a:extLst>
          </p:cNvPr>
          <p:cNvSpPr>
            <a:spLocks noGrp="1"/>
          </p:cNvSpPr>
          <p:nvPr>
            <p:ph type="sldNum" sz="quarter" idx="12"/>
          </p:nvPr>
        </p:nvSpPr>
        <p:spPr/>
        <p:txBody>
          <a:bodyPr/>
          <a:lstStyle/>
          <a:p>
            <a:fld id="{615A05B1-DDC6-5E4D-A208-8BA1B8305287}" type="slidenum">
              <a:rPr lang="en-US" smtClean="0"/>
              <a:t>27</a:t>
            </a:fld>
            <a:endParaRPr lang="en-US"/>
          </a:p>
        </p:txBody>
      </p:sp>
    </p:spTree>
    <p:extLst>
      <p:ext uri="{BB962C8B-B14F-4D97-AF65-F5344CB8AC3E}">
        <p14:creationId xmlns:p14="http://schemas.microsoft.com/office/powerpoint/2010/main" val="450468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33FDD2-8343-4F43-AE21-401930581A0B}"/>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BE233BE-BFD0-9949-AC5B-A4851A13D57C}"/>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DC3F5635-AE88-9946-8B74-FC50E27A666A}"/>
              </a:ext>
            </a:extLst>
          </p:cNvPr>
          <p:cNvSpPr>
            <a:spLocks noGrp="1"/>
          </p:cNvSpPr>
          <p:nvPr>
            <p:ph type="sldNum" sz="quarter" idx="12"/>
          </p:nvPr>
        </p:nvSpPr>
        <p:spPr/>
        <p:txBody>
          <a:bodyPr/>
          <a:lstStyle/>
          <a:p>
            <a:fld id="{615A05B1-DDC6-5E4D-A208-8BA1B8305287}" type="slidenum">
              <a:rPr lang="en-US" smtClean="0"/>
              <a:t>28</a:t>
            </a:fld>
            <a:endParaRPr lang="en-US"/>
          </a:p>
        </p:txBody>
      </p:sp>
      <p:sp>
        <p:nvSpPr>
          <p:cNvPr id="9" name="Rectangle 8">
            <a:extLst>
              <a:ext uri="{FF2B5EF4-FFF2-40B4-BE49-F238E27FC236}">
                <a16:creationId xmlns:a16="http://schemas.microsoft.com/office/drawing/2014/main" id="{1306F105-4DA6-044E-BAAD-7AFCD1C0F0C1}"/>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013EA9-5D82-EC43-9D45-607CD38E2E2D}"/>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203376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6ABD9A-ED03-2541-B19E-D6663C2501F6}"/>
              </a:ext>
            </a:extLst>
          </p:cNvPr>
          <p:cNvSpPr txBox="1">
            <a:spLocks/>
          </p:cNvSpPr>
          <p:nvPr/>
        </p:nvSpPr>
        <p:spPr>
          <a:xfrm>
            <a:off x="1965348" y="5433848"/>
            <a:ext cx="10152992" cy="14241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err="1">
                <a:solidFill>
                  <a:schemeClr val="bg1"/>
                </a:solidFill>
                <a:effectLst>
                  <a:glow rad="50800">
                    <a:schemeClr val="tx1"/>
                  </a:glow>
                </a:effectLst>
              </a:rPr>
              <a:t>COmplex</a:t>
            </a:r>
            <a:r>
              <a:rPr lang="en-US" sz="7200" b="1" dirty="0">
                <a:solidFill>
                  <a:schemeClr val="bg1"/>
                </a:solidFill>
                <a:effectLst>
                  <a:glow rad="50800">
                    <a:schemeClr val="tx1"/>
                  </a:glow>
                </a:effectLst>
              </a:rPr>
              <a:t> Data </a:t>
            </a:r>
            <a:r>
              <a:rPr lang="en-US" sz="7200" b="1" dirty="0" err="1">
                <a:solidFill>
                  <a:schemeClr val="bg1"/>
                </a:solidFill>
                <a:effectLst>
                  <a:glow rad="50800">
                    <a:schemeClr val="tx1"/>
                  </a:glow>
                </a:effectLst>
              </a:rPr>
              <a:t>EXplorer</a:t>
            </a:r>
            <a:endParaRPr lang="en-US" sz="7200" b="1" dirty="0">
              <a:solidFill>
                <a:schemeClr val="bg1"/>
              </a:solidFill>
              <a:effectLst>
                <a:glow rad="50800">
                  <a:schemeClr val="tx1"/>
                </a:glow>
              </a:effectLst>
            </a:endParaRPr>
          </a:p>
        </p:txBody>
      </p:sp>
      <p:pic>
        <p:nvPicPr>
          <p:cNvPr id="7" name="Picture 6">
            <a:extLst>
              <a:ext uri="{FF2B5EF4-FFF2-40B4-BE49-F238E27FC236}">
                <a16:creationId xmlns:a16="http://schemas.microsoft.com/office/drawing/2014/main" id="{A837FC23-E4FB-084F-A95D-25B1321D0C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057" y="-178186"/>
            <a:ext cx="4769885" cy="4589639"/>
          </a:xfrm>
          <a:prstGeom prst="rect">
            <a:avLst/>
          </a:prstGeom>
        </p:spPr>
      </p:pic>
      <p:sp>
        <p:nvSpPr>
          <p:cNvPr id="8" name="Text Box 4">
            <a:extLst>
              <a:ext uri="{FF2B5EF4-FFF2-40B4-BE49-F238E27FC236}">
                <a16:creationId xmlns:a16="http://schemas.microsoft.com/office/drawing/2014/main" id="{EE6F3969-C65E-3E4D-A61C-56906F000B2F}"/>
              </a:ext>
            </a:extLst>
          </p:cNvPr>
          <p:cNvSpPr txBox="1"/>
          <p:nvPr/>
        </p:nvSpPr>
        <p:spPr>
          <a:xfrm>
            <a:off x="5150152" y="1187922"/>
            <a:ext cx="1891693" cy="2613131"/>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r>
              <a:rPr lang="en-US" sz="4400" b="1" dirty="0">
                <a:ln>
                  <a:noFill/>
                </a:ln>
                <a:solidFill>
                  <a:srgbClr val="2B7F9A"/>
                </a:solidFill>
                <a:effectLst>
                  <a:glow rad="76200">
                    <a:srgbClr val="86ECF5"/>
                  </a:glow>
                </a:effectLst>
              </a:rPr>
              <a:t>Know</a:t>
            </a:r>
          </a:p>
          <a:p>
            <a:pPr algn="ctr"/>
            <a:r>
              <a:rPr lang="en-US" sz="4400" b="1" dirty="0">
                <a:ln>
                  <a:noFill/>
                </a:ln>
                <a:solidFill>
                  <a:srgbClr val="2B7F9A"/>
                </a:solidFill>
                <a:effectLst>
                  <a:glow rad="76200">
                    <a:srgbClr val="86ECF5"/>
                  </a:glow>
                </a:effectLst>
              </a:rPr>
              <a:t>Thy</a:t>
            </a:r>
          </a:p>
          <a:p>
            <a:pPr algn="ctr"/>
            <a:r>
              <a:rPr lang="en-US" sz="4400" b="1" dirty="0">
                <a:ln>
                  <a:noFill/>
                </a:ln>
                <a:solidFill>
                  <a:srgbClr val="2B7F9A"/>
                </a:solidFill>
                <a:effectLst>
                  <a:glow rad="76200">
                    <a:srgbClr val="86ECF5"/>
                  </a:glow>
                </a:effectLst>
              </a:rPr>
              <a:t>Data</a:t>
            </a:r>
            <a:endParaRPr lang="en-US" sz="4400" dirty="0">
              <a:solidFill>
                <a:srgbClr val="2B7F9A"/>
              </a:solidFill>
              <a:effectLst>
                <a:glow rad="76200">
                  <a:srgbClr val="86ECF5"/>
                </a:glow>
              </a:effectLst>
            </a:endParaRPr>
          </a:p>
        </p:txBody>
      </p:sp>
      <p:sp>
        <p:nvSpPr>
          <p:cNvPr id="9" name="TextBox 8">
            <a:extLst>
              <a:ext uri="{FF2B5EF4-FFF2-40B4-BE49-F238E27FC236}">
                <a16:creationId xmlns:a16="http://schemas.microsoft.com/office/drawing/2014/main" id="{1E96204E-7663-744C-B969-DBF81361D321}"/>
              </a:ext>
            </a:extLst>
          </p:cNvPr>
          <p:cNvSpPr txBox="1"/>
          <p:nvPr/>
        </p:nvSpPr>
        <p:spPr>
          <a:xfrm>
            <a:off x="1671144" y="4052295"/>
            <a:ext cx="9144000" cy="2135969"/>
          </a:xfrm>
          <a:prstGeom prst="rect">
            <a:avLst/>
          </a:prstGeom>
          <a:noFill/>
          <a:scene3d>
            <a:camera prst="orthographicFront">
              <a:rot lat="19200000" lon="0" rev="0"/>
            </a:camera>
            <a:lightRig rig="threePt" dir="t"/>
          </a:scene3d>
        </p:spPr>
        <p:txBody>
          <a:bodyPr wrap="square" rtlCol="0">
            <a:spAutoFit/>
            <a:scene3d>
              <a:camera prst="perspectiveRelaxed">
                <a:rot lat="19800000" lon="0" rev="0"/>
              </a:camera>
              <a:lightRig rig="threePt" dir="t"/>
            </a:scene3d>
            <a:sp3d extrusionH="57150">
              <a:bevelT w="38100" h="38100"/>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EF9C07">
                    <a:lumMod val="60000"/>
                    <a:lumOff val="40000"/>
                  </a:srgbClr>
                </a:solidFill>
                <a:uLnTx/>
                <a:uFillTx/>
                <a:latin typeface="Aharoni" pitchFamily="2" charset="-79"/>
                <a:cs typeface="Aharoni" pitchFamily="2" charset="-79"/>
              </a:rPr>
              <a:t>CODEX</a:t>
            </a:r>
          </a:p>
        </p:txBody>
      </p:sp>
      <p:sp>
        <p:nvSpPr>
          <p:cNvPr id="5" name="Date Placeholder 4">
            <a:extLst>
              <a:ext uri="{FF2B5EF4-FFF2-40B4-BE49-F238E27FC236}">
                <a16:creationId xmlns:a16="http://schemas.microsoft.com/office/drawing/2014/main" id="{3DE79BB0-ADE4-0D41-BFCB-29AEE892292F}"/>
              </a:ext>
            </a:extLst>
          </p:cNvPr>
          <p:cNvSpPr>
            <a:spLocks noGrp="1"/>
          </p:cNvSpPr>
          <p:nvPr>
            <p:ph type="dt" sz="half" idx="10"/>
          </p:nvPr>
        </p:nvSpPr>
        <p:spPr/>
        <p:txBody>
          <a:bodyPr/>
          <a:lstStyle/>
          <a:p>
            <a:fld id="{78DDFAB6-AC9A-F143-98BB-1F5D4814E663}" type="datetime3">
              <a:rPr lang="en-US" smtClean="0"/>
              <a:t>8 August 2019</a:t>
            </a:fld>
            <a:endParaRPr lang="en-US"/>
          </a:p>
        </p:txBody>
      </p:sp>
      <p:sp>
        <p:nvSpPr>
          <p:cNvPr id="10" name="Footer Placeholder 9">
            <a:extLst>
              <a:ext uri="{FF2B5EF4-FFF2-40B4-BE49-F238E27FC236}">
                <a16:creationId xmlns:a16="http://schemas.microsoft.com/office/drawing/2014/main" id="{690877C7-2689-EE44-955A-DBEFC495A595}"/>
              </a:ext>
            </a:extLst>
          </p:cNvPr>
          <p:cNvSpPr>
            <a:spLocks noGrp="1"/>
          </p:cNvSpPr>
          <p:nvPr>
            <p:ph type="ftr" sz="quarter" idx="11"/>
          </p:nvPr>
        </p:nvSpPr>
        <p:spPr/>
        <p:txBody>
          <a:bodyPr/>
          <a:lstStyle/>
          <a:p>
            <a:r>
              <a:rPr lang="en-US"/>
              <a:t>CODEX Summer 2019 - Kage</a:t>
            </a:r>
          </a:p>
        </p:txBody>
      </p:sp>
      <p:sp>
        <p:nvSpPr>
          <p:cNvPr id="11" name="Slide Number Placeholder 10">
            <a:extLst>
              <a:ext uri="{FF2B5EF4-FFF2-40B4-BE49-F238E27FC236}">
                <a16:creationId xmlns:a16="http://schemas.microsoft.com/office/drawing/2014/main" id="{0D0ECE1D-04D5-B745-BD9C-3949EFB325B2}"/>
              </a:ext>
            </a:extLst>
          </p:cNvPr>
          <p:cNvSpPr>
            <a:spLocks noGrp="1"/>
          </p:cNvSpPr>
          <p:nvPr>
            <p:ph type="sldNum" sz="quarter" idx="12"/>
          </p:nvPr>
        </p:nvSpPr>
        <p:spPr/>
        <p:txBody>
          <a:bodyPr/>
          <a:lstStyle/>
          <a:p>
            <a:fld id="{615A05B1-DDC6-5E4D-A208-8BA1B8305287}" type="slidenum">
              <a:rPr lang="en-US" smtClean="0"/>
              <a:t>2</a:t>
            </a:fld>
            <a:endParaRPr lang="en-US"/>
          </a:p>
        </p:txBody>
      </p:sp>
    </p:spTree>
    <p:extLst>
      <p:ext uri="{BB962C8B-B14F-4D97-AF65-F5344CB8AC3E}">
        <p14:creationId xmlns:p14="http://schemas.microsoft.com/office/powerpoint/2010/main" val="2289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722F-7694-DE41-B3FC-9EB864B2E7D3}"/>
              </a:ext>
            </a:extLst>
          </p:cNvPr>
          <p:cNvSpPr>
            <a:spLocks noGrp="1"/>
          </p:cNvSpPr>
          <p:nvPr>
            <p:ph type="title"/>
          </p:nvPr>
        </p:nvSpPr>
        <p:spPr/>
        <p:txBody>
          <a:bodyPr/>
          <a:lstStyle/>
          <a:p>
            <a:r>
              <a:rPr lang="en-US" dirty="0"/>
              <a:t>Developer Overhead Reduction</a:t>
            </a:r>
          </a:p>
        </p:txBody>
      </p:sp>
      <p:sp>
        <p:nvSpPr>
          <p:cNvPr id="3" name="Content Placeholder 2">
            <a:extLst>
              <a:ext uri="{FF2B5EF4-FFF2-40B4-BE49-F238E27FC236}">
                <a16:creationId xmlns:a16="http://schemas.microsoft.com/office/drawing/2014/main" id="{8C869A25-7BB3-2340-ADDD-E38CC8B94F47}"/>
              </a:ext>
            </a:extLst>
          </p:cNvPr>
          <p:cNvSpPr>
            <a:spLocks noGrp="1"/>
          </p:cNvSpPr>
          <p:nvPr>
            <p:ph idx="1"/>
          </p:nvPr>
        </p:nvSpPr>
        <p:spPr/>
        <p:txBody>
          <a:bodyPr>
            <a:normAutofit lnSpcReduction="10000"/>
          </a:bodyPr>
          <a:lstStyle/>
          <a:p>
            <a:pPr marL="0" indent="0">
              <a:buNone/>
            </a:pPr>
            <a:r>
              <a:rPr lang="en-US" dirty="0"/>
              <a:t>Reduced the overhead for creating new features</a:t>
            </a:r>
          </a:p>
          <a:p>
            <a:pPr lvl="1"/>
            <a:r>
              <a:rPr lang="en-US" dirty="0"/>
              <a:t>Registration takes less than half the file changes</a:t>
            </a:r>
          </a:p>
          <a:p>
            <a:pPr lvl="1"/>
            <a:r>
              <a:rPr lang="en-US" dirty="0"/>
              <a:t>Centralized configuration on the components</a:t>
            </a:r>
          </a:p>
          <a:p>
            <a:pPr lvl="1"/>
            <a:r>
              <a:rPr lang="en-US" dirty="0"/>
              <a:t>Debugging is significantly faster</a:t>
            </a:r>
          </a:p>
          <a:p>
            <a:pPr lvl="2"/>
            <a:r>
              <a:rPr lang="en-US" dirty="0"/>
              <a:t>All WM state is now managed by Redux</a:t>
            </a:r>
          </a:p>
          <a:p>
            <a:pPr lvl="1"/>
            <a:r>
              <a:rPr lang="en-US" dirty="0"/>
              <a:t>Performance – now 60fps</a:t>
            </a:r>
          </a:p>
          <a:p>
            <a:pPr marL="0" indent="0">
              <a:buNone/>
            </a:pPr>
            <a:r>
              <a:rPr lang="en-US" dirty="0"/>
              <a:t>More powerful APIs</a:t>
            </a:r>
          </a:p>
          <a:p>
            <a:pPr lvl="1"/>
            <a:r>
              <a:rPr lang="en-US" dirty="0"/>
              <a:t>Garbage collected features</a:t>
            </a:r>
          </a:p>
          <a:p>
            <a:pPr lvl="1"/>
            <a:r>
              <a:rPr lang="en-US" dirty="0"/>
              <a:t>Embrace React Hooks</a:t>
            </a:r>
          </a:p>
          <a:p>
            <a:pPr lvl="1"/>
            <a:r>
              <a:rPr lang="en-US" dirty="0"/>
              <a:t>Window reflection</a:t>
            </a:r>
          </a:p>
          <a:p>
            <a:pPr lvl="1"/>
            <a:r>
              <a:rPr lang="en-US" dirty="0"/>
              <a:t>Sessions restore window states</a:t>
            </a:r>
          </a:p>
        </p:txBody>
      </p:sp>
      <p:sp>
        <p:nvSpPr>
          <p:cNvPr id="4" name="Date Placeholder 3">
            <a:extLst>
              <a:ext uri="{FF2B5EF4-FFF2-40B4-BE49-F238E27FC236}">
                <a16:creationId xmlns:a16="http://schemas.microsoft.com/office/drawing/2014/main" id="{0FDE877F-7C5B-C244-A413-166D4914CD63}"/>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E43F18F5-9EC7-E440-8F94-0B94DB4C2194}"/>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FB776933-9919-0845-B010-27466D4B9DE7}"/>
              </a:ext>
            </a:extLst>
          </p:cNvPr>
          <p:cNvSpPr>
            <a:spLocks noGrp="1"/>
          </p:cNvSpPr>
          <p:nvPr>
            <p:ph type="sldNum" sz="quarter" idx="12"/>
          </p:nvPr>
        </p:nvSpPr>
        <p:spPr/>
        <p:txBody>
          <a:bodyPr/>
          <a:lstStyle/>
          <a:p>
            <a:fld id="{615A05B1-DDC6-5E4D-A208-8BA1B8305287}" type="slidenum">
              <a:rPr lang="en-US" smtClean="0"/>
              <a:t>29</a:t>
            </a:fld>
            <a:endParaRPr lang="en-US"/>
          </a:p>
        </p:txBody>
      </p:sp>
      <p:pic>
        <p:nvPicPr>
          <p:cNvPr id="4098" name="Picture 2" descr="Image result for developer">
            <a:extLst>
              <a:ext uri="{FF2B5EF4-FFF2-40B4-BE49-F238E27FC236}">
                <a16:creationId xmlns:a16="http://schemas.microsoft.com/office/drawing/2014/main" id="{A7D45666-4E80-3E4D-A5E1-995CDBE35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391" y="1825625"/>
            <a:ext cx="4067617" cy="406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3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9740-4AE7-D643-A650-E4B15195E168}"/>
              </a:ext>
            </a:extLst>
          </p:cNvPr>
          <p:cNvSpPr>
            <a:spLocks noGrp="1"/>
          </p:cNvSpPr>
          <p:nvPr>
            <p:ph type="title"/>
          </p:nvPr>
        </p:nvSpPr>
        <p:spPr/>
        <p:txBody>
          <a:bodyPr/>
          <a:lstStyle/>
          <a:p>
            <a:r>
              <a:rPr lang="en-US" dirty="0"/>
              <a:t>Example: Window Creation</a:t>
            </a:r>
          </a:p>
        </p:txBody>
      </p:sp>
      <p:graphicFrame>
        <p:nvGraphicFramePr>
          <p:cNvPr id="7" name="Content Placeholder 6">
            <a:extLst>
              <a:ext uri="{FF2B5EF4-FFF2-40B4-BE49-F238E27FC236}">
                <a16:creationId xmlns:a16="http://schemas.microsoft.com/office/drawing/2014/main" id="{FED9A155-B8B2-CE4F-BB93-D1976F8F8933}"/>
              </a:ext>
            </a:extLst>
          </p:cNvPr>
          <p:cNvGraphicFramePr>
            <a:graphicFrameLocks noGrp="1"/>
          </p:cNvGraphicFramePr>
          <p:nvPr>
            <p:ph idx="1"/>
            <p:extLst>
              <p:ext uri="{D42A27DB-BD31-4B8C-83A1-F6EECF244321}">
                <p14:modId xmlns:p14="http://schemas.microsoft.com/office/powerpoint/2010/main" val="256741060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D8C5F01-EDD0-B34E-9614-831D13424A66}"/>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9E15B6A0-0A14-FC4E-AD15-93AEB0F7A3E5}"/>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0ED5331-332E-1640-A5D7-D6AECE63F0B8}"/>
              </a:ext>
            </a:extLst>
          </p:cNvPr>
          <p:cNvSpPr>
            <a:spLocks noGrp="1"/>
          </p:cNvSpPr>
          <p:nvPr>
            <p:ph type="sldNum" sz="quarter" idx="12"/>
          </p:nvPr>
        </p:nvSpPr>
        <p:spPr/>
        <p:txBody>
          <a:bodyPr/>
          <a:lstStyle/>
          <a:p>
            <a:fld id="{615A05B1-DDC6-5E4D-A208-8BA1B8305287}" type="slidenum">
              <a:rPr lang="en-US" smtClean="0"/>
              <a:t>30</a:t>
            </a:fld>
            <a:endParaRPr lang="en-US"/>
          </a:p>
        </p:txBody>
      </p:sp>
      <p:sp>
        <p:nvSpPr>
          <p:cNvPr id="8" name="TextBox 7">
            <a:extLst>
              <a:ext uri="{FF2B5EF4-FFF2-40B4-BE49-F238E27FC236}">
                <a16:creationId xmlns:a16="http://schemas.microsoft.com/office/drawing/2014/main" id="{5445BE49-E4FB-184F-8A48-8F5D62EA5F7E}"/>
              </a:ext>
            </a:extLst>
          </p:cNvPr>
          <p:cNvSpPr txBox="1"/>
          <p:nvPr/>
        </p:nvSpPr>
        <p:spPr>
          <a:xfrm>
            <a:off x="7546693" y="2026185"/>
            <a:ext cx="858568" cy="369332"/>
          </a:xfrm>
          <a:prstGeom prst="rect">
            <a:avLst/>
          </a:prstGeom>
          <a:noFill/>
        </p:spPr>
        <p:txBody>
          <a:bodyPr wrap="none" rtlCol="0">
            <a:spAutoFit/>
          </a:bodyPr>
          <a:lstStyle/>
          <a:p>
            <a:r>
              <a:rPr lang="en-US" dirty="0">
                <a:solidFill>
                  <a:schemeClr val="accent1"/>
                </a:solidFill>
              </a:rPr>
              <a:t>+ more</a:t>
            </a:r>
          </a:p>
        </p:txBody>
      </p:sp>
    </p:spTree>
    <p:extLst>
      <p:ext uri="{BB962C8B-B14F-4D97-AF65-F5344CB8AC3E}">
        <p14:creationId xmlns:p14="http://schemas.microsoft.com/office/powerpoint/2010/main" val="428849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77-BCE6-C04B-B80B-8A6BC1762810}"/>
              </a:ext>
            </a:extLst>
          </p:cNvPr>
          <p:cNvSpPr>
            <a:spLocks noGrp="1"/>
          </p:cNvSpPr>
          <p:nvPr>
            <p:ph type="title"/>
          </p:nvPr>
        </p:nvSpPr>
        <p:spPr/>
        <p:txBody>
          <a:bodyPr/>
          <a:lstStyle/>
          <a:p>
            <a:r>
              <a:rPr lang="en-US" dirty="0"/>
              <a:t>Garbage Collection</a:t>
            </a:r>
          </a:p>
        </p:txBody>
      </p:sp>
      <p:sp>
        <p:nvSpPr>
          <p:cNvPr id="3" name="Content Placeholder 2">
            <a:extLst>
              <a:ext uri="{FF2B5EF4-FFF2-40B4-BE49-F238E27FC236}">
                <a16:creationId xmlns:a16="http://schemas.microsoft.com/office/drawing/2014/main" id="{127150BD-3958-844C-9A1A-CF16F5C7F39D}"/>
              </a:ext>
            </a:extLst>
          </p:cNvPr>
          <p:cNvSpPr>
            <a:spLocks noGrp="1"/>
          </p:cNvSpPr>
          <p:nvPr>
            <p:ph idx="1"/>
          </p:nvPr>
        </p:nvSpPr>
        <p:spPr/>
        <p:txBody>
          <a:bodyPr/>
          <a:lstStyle/>
          <a:p>
            <a:pPr marL="0" indent="0">
              <a:buNone/>
            </a:pPr>
            <a:r>
              <a:rPr lang="en-US" dirty="0"/>
              <a:t>Declarative API for managing features</a:t>
            </a:r>
          </a:p>
          <a:p>
            <a:pPr lvl="1"/>
            <a:r>
              <a:rPr lang="en-US" dirty="0"/>
              <a:t>Components declare their dependencies</a:t>
            </a:r>
          </a:p>
          <a:p>
            <a:pPr lvl="1"/>
            <a:r>
              <a:rPr lang="en-US" dirty="0"/>
              <a:t>Set of tooling to request data and implement reference counting</a:t>
            </a:r>
          </a:p>
          <a:p>
            <a:pPr lvl="1"/>
            <a:r>
              <a:rPr lang="en-US" dirty="0"/>
              <a:t>Satisfies frontend RAM constraints</a:t>
            </a:r>
          </a:p>
          <a:p>
            <a:pPr lvl="2"/>
            <a:r>
              <a:rPr lang="en-US" dirty="0"/>
              <a:t>Lightweight implementation due to CPU constraints</a:t>
            </a:r>
          </a:p>
        </p:txBody>
      </p:sp>
      <p:sp>
        <p:nvSpPr>
          <p:cNvPr id="4" name="Date Placeholder 3">
            <a:extLst>
              <a:ext uri="{FF2B5EF4-FFF2-40B4-BE49-F238E27FC236}">
                <a16:creationId xmlns:a16="http://schemas.microsoft.com/office/drawing/2014/main" id="{02F79EA2-672A-F240-85CA-36CE000ABA95}"/>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F38D31F0-167D-AA44-80A5-143FD8701876}"/>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BD211AE1-A6D7-5147-ABF6-A2173240EFBB}"/>
              </a:ext>
            </a:extLst>
          </p:cNvPr>
          <p:cNvSpPr>
            <a:spLocks noGrp="1"/>
          </p:cNvSpPr>
          <p:nvPr>
            <p:ph type="sldNum" sz="quarter" idx="12"/>
          </p:nvPr>
        </p:nvSpPr>
        <p:spPr/>
        <p:txBody>
          <a:bodyPr/>
          <a:lstStyle/>
          <a:p>
            <a:fld id="{615A05B1-DDC6-5E4D-A208-8BA1B8305287}" type="slidenum">
              <a:rPr lang="en-US" smtClean="0"/>
              <a:t>31</a:t>
            </a:fld>
            <a:endParaRPr lang="en-US"/>
          </a:p>
        </p:txBody>
      </p:sp>
      <p:sp>
        <p:nvSpPr>
          <p:cNvPr id="7" name="Rectangle 6">
            <a:extLst>
              <a:ext uri="{FF2B5EF4-FFF2-40B4-BE49-F238E27FC236}">
                <a16:creationId xmlns:a16="http://schemas.microsoft.com/office/drawing/2014/main" id="{17403E7D-FBE2-9144-B4F6-8EDCFC5E8FF7}"/>
              </a:ext>
            </a:extLst>
          </p:cNvPr>
          <p:cNvSpPr/>
          <p:nvPr/>
        </p:nvSpPr>
        <p:spPr>
          <a:xfrm>
            <a:off x="1447798" y="4089526"/>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p>
        </p:txBody>
      </p:sp>
      <p:sp>
        <p:nvSpPr>
          <p:cNvPr id="8" name="Rectangle 7">
            <a:extLst>
              <a:ext uri="{FF2B5EF4-FFF2-40B4-BE49-F238E27FC236}">
                <a16:creationId xmlns:a16="http://schemas.microsoft.com/office/drawing/2014/main" id="{E014D1F9-1D40-AF4A-97CB-8ED13C51C516}"/>
              </a:ext>
            </a:extLst>
          </p:cNvPr>
          <p:cNvSpPr/>
          <p:nvPr/>
        </p:nvSpPr>
        <p:spPr>
          <a:xfrm>
            <a:off x="9348534" y="4089526"/>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p>
        </p:txBody>
      </p:sp>
      <p:sp>
        <p:nvSpPr>
          <p:cNvPr id="10" name="Rectangle 9">
            <a:extLst>
              <a:ext uri="{FF2B5EF4-FFF2-40B4-BE49-F238E27FC236}">
                <a16:creationId xmlns:a16="http://schemas.microsoft.com/office/drawing/2014/main" id="{9FC42AC3-4C89-B94D-9F2C-7048D4268E2C}"/>
              </a:ext>
            </a:extLst>
          </p:cNvPr>
          <p:cNvSpPr/>
          <p:nvPr/>
        </p:nvSpPr>
        <p:spPr>
          <a:xfrm>
            <a:off x="3561345" y="5183313"/>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Resolution</a:t>
            </a:r>
          </a:p>
        </p:txBody>
      </p:sp>
      <p:sp>
        <p:nvSpPr>
          <p:cNvPr id="11" name="Rectangle 10">
            <a:extLst>
              <a:ext uri="{FF2B5EF4-FFF2-40B4-BE49-F238E27FC236}">
                <a16:creationId xmlns:a16="http://schemas.microsoft.com/office/drawing/2014/main" id="{4F21E30B-0CD2-5B4E-8E9B-88CE80A1044D}"/>
              </a:ext>
            </a:extLst>
          </p:cNvPr>
          <p:cNvSpPr/>
          <p:nvPr/>
        </p:nvSpPr>
        <p:spPr>
          <a:xfrm>
            <a:off x="5418219" y="5183313"/>
            <a:ext cx="1423737" cy="914400"/>
          </a:xfrm>
          <a:prstGeom prst="rect">
            <a:avLst/>
          </a:prstGeom>
          <a:solidFill>
            <a:schemeClr val="accent1">
              <a:alpha val="60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a:t>
            </a:r>
          </a:p>
          <a:p>
            <a:pPr algn="ctr"/>
            <a:r>
              <a:rPr lang="en-US" dirty="0"/>
              <a:t>(if </a:t>
            </a:r>
            <a:r>
              <a:rPr lang="en-US" dirty="0" err="1"/>
              <a:t>req’d</a:t>
            </a:r>
            <a:r>
              <a:rPr lang="en-US" dirty="0"/>
              <a:t>)</a:t>
            </a:r>
          </a:p>
        </p:txBody>
      </p:sp>
      <p:sp>
        <p:nvSpPr>
          <p:cNvPr id="12" name="Rectangle 11">
            <a:extLst>
              <a:ext uri="{FF2B5EF4-FFF2-40B4-BE49-F238E27FC236}">
                <a16:creationId xmlns:a16="http://schemas.microsoft.com/office/drawing/2014/main" id="{6BBF7125-8DB6-1342-8593-61C76E7BE618}"/>
              </a:ext>
            </a:extLst>
          </p:cNvPr>
          <p:cNvSpPr/>
          <p:nvPr/>
        </p:nvSpPr>
        <p:spPr>
          <a:xfrm>
            <a:off x="7275093" y="5183313"/>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Ref</a:t>
            </a:r>
          </a:p>
        </p:txBody>
      </p:sp>
      <p:cxnSp>
        <p:nvCxnSpPr>
          <p:cNvPr id="14" name="Straight Arrow Connector 13">
            <a:extLst>
              <a:ext uri="{FF2B5EF4-FFF2-40B4-BE49-F238E27FC236}">
                <a16:creationId xmlns:a16="http://schemas.microsoft.com/office/drawing/2014/main" id="{AB7A1AEF-4F13-2340-8857-647C3F971758}"/>
              </a:ext>
            </a:extLst>
          </p:cNvPr>
          <p:cNvCxnSpPr>
            <a:stCxn id="7" idx="3"/>
            <a:endCxn id="8" idx="1"/>
          </p:cNvCxnSpPr>
          <p:nvPr/>
        </p:nvCxnSpPr>
        <p:spPr>
          <a:xfrm>
            <a:off x="2871535" y="4546726"/>
            <a:ext cx="6476999" cy="0"/>
          </a:xfrm>
          <a:prstGeom prst="straightConnector1">
            <a:avLst/>
          </a:prstGeom>
          <a:ln w="25400">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8E14CE0-146F-2548-966A-D901F3DF3EDA}"/>
              </a:ext>
            </a:extLst>
          </p:cNvPr>
          <p:cNvSpPr txBox="1"/>
          <p:nvPr/>
        </p:nvSpPr>
        <p:spPr>
          <a:xfrm>
            <a:off x="305780" y="4362060"/>
            <a:ext cx="860300" cy="369332"/>
          </a:xfrm>
          <a:prstGeom prst="rect">
            <a:avLst/>
          </a:prstGeom>
          <a:noFill/>
        </p:spPr>
        <p:txBody>
          <a:bodyPr wrap="none" rtlCol="0">
            <a:spAutoFit/>
          </a:bodyPr>
          <a:lstStyle/>
          <a:p>
            <a:r>
              <a:rPr lang="en-US" dirty="0"/>
              <a:t>Render</a:t>
            </a:r>
          </a:p>
        </p:txBody>
      </p:sp>
      <p:sp>
        <p:nvSpPr>
          <p:cNvPr id="16" name="TextBox 15">
            <a:extLst>
              <a:ext uri="{FF2B5EF4-FFF2-40B4-BE49-F238E27FC236}">
                <a16:creationId xmlns:a16="http://schemas.microsoft.com/office/drawing/2014/main" id="{18EE0667-02DE-C84F-852A-EC04EFD18A27}"/>
              </a:ext>
            </a:extLst>
          </p:cNvPr>
          <p:cNvSpPr txBox="1"/>
          <p:nvPr/>
        </p:nvSpPr>
        <p:spPr>
          <a:xfrm>
            <a:off x="349831" y="5455847"/>
            <a:ext cx="816249" cy="369332"/>
          </a:xfrm>
          <a:prstGeom prst="rect">
            <a:avLst/>
          </a:prstGeom>
          <a:noFill/>
        </p:spPr>
        <p:txBody>
          <a:bodyPr wrap="none" rtlCol="0">
            <a:spAutoFit/>
          </a:bodyPr>
          <a:lstStyle/>
          <a:p>
            <a:r>
              <a:rPr lang="en-US" dirty="0"/>
              <a:t>GC API</a:t>
            </a:r>
          </a:p>
        </p:txBody>
      </p:sp>
      <p:sp>
        <p:nvSpPr>
          <p:cNvPr id="17" name="TextBox 16">
            <a:extLst>
              <a:ext uri="{FF2B5EF4-FFF2-40B4-BE49-F238E27FC236}">
                <a16:creationId xmlns:a16="http://schemas.microsoft.com/office/drawing/2014/main" id="{2F0E0F08-56F6-3E40-8103-945A95BDC7B4}"/>
              </a:ext>
            </a:extLst>
          </p:cNvPr>
          <p:cNvSpPr txBox="1"/>
          <p:nvPr/>
        </p:nvSpPr>
        <p:spPr>
          <a:xfrm>
            <a:off x="5779607" y="4089526"/>
            <a:ext cx="532518" cy="369332"/>
          </a:xfrm>
          <a:prstGeom prst="rect">
            <a:avLst/>
          </a:prstGeom>
          <a:noFill/>
        </p:spPr>
        <p:txBody>
          <a:bodyPr wrap="none" rtlCol="0">
            <a:spAutoFit/>
          </a:bodyPr>
          <a:lstStyle/>
          <a:p>
            <a:r>
              <a:rPr lang="en-US" dirty="0"/>
              <a:t>Idle</a:t>
            </a:r>
          </a:p>
        </p:txBody>
      </p:sp>
      <p:cxnSp>
        <p:nvCxnSpPr>
          <p:cNvPr id="18" name="Straight Arrow Connector 17">
            <a:extLst>
              <a:ext uri="{FF2B5EF4-FFF2-40B4-BE49-F238E27FC236}">
                <a16:creationId xmlns:a16="http://schemas.microsoft.com/office/drawing/2014/main" id="{B6031D0C-6696-6D42-9CAA-A56CDD7CB823}"/>
              </a:ext>
            </a:extLst>
          </p:cNvPr>
          <p:cNvCxnSpPr>
            <a:cxnSpLocks/>
            <a:stCxn id="7" idx="3"/>
            <a:endCxn id="10" idx="1"/>
          </p:cNvCxnSpPr>
          <p:nvPr/>
        </p:nvCxnSpPr>
        <p:spPr>
          <a:xfrm>
            <a:off x="2871535" y="4546726"/>
            <a:ext cx="689810" cy="1093787"/>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E60F56-43BB-B34A-9F3C-F7A8A6D0A497}"/>
              </a:ext>
            </a:extLst>
          </p:cNvPr>
          <p:cNvCxnSpPr>
            <a:cxnSpLocks/>
            <a:stCxn id="10" idx="3"/>
            <a:endCxn id="11" idx="1"/>
          </p:cNvCxnSpPr>
          <p:nvPr/>
        </p:nvCxnSpPr>
        <p:spPr>
          <a:xfrm>
            <a:off x="4985082" y="5640513"/>
            <a:ext cx="433137" cy="0"/>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F7E40D-9A7E-0A40-86E8-68AB0F7F073A}"/>
              </a:ext>
            </a:extLst>
          </p:cNvPr>
          <p:cNvCxnSpPr>
            <a:cxnSpLocks/>
            <a:stCxn id="11" idx="3"/>
            <a:endCxn id="12" idx="1"/>
          </p:cNvCxnSpPr>
          <p:nvPr/>
        </p:nvCxnSpPr>
        <p:spPr>
          <a:xfrm>
            <a:off x="6841956" y="5640513"/>
            <a:ext cx="433137" cy="0"/>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8CFDCAC-E3AA-C84B-AC13-12E6F56002D8}"/>
              </a:ext>
            </a:extLst>
          </p:cNvPr>
          <p:cNvCxnSpPr>
            <a:cxnSpLocks/>
            <a:stCxn id="12" idx="3"/>
            <a:endCxn id="8" idx="1"/>
          </p:cNvCxnSpPr>
          <p:nvPr/>
        </p:nvCxnSpPr>
        <p:spPr>
          <a:xfrm flipV="1">
            <a:off x="8698830" y="4546726"/>
            <a:ext cx="649704" cy="1093787"/>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4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71BC-60DD-6A4C-BA2B-D2D0CD5C6758}"/>
              </a:ext>
            </a:extLst>
          </p:cNvPr>
          <p:cNvSpPr>
            <a:spLocks noGrp="1"/>
          </p:cNvSpPr>
          <p:nvPr>
            <p:ph type="title"/>
          </p:nvPr>
        </p:nvSpPr>
        <p:spPr/>
        <p:txBody>
          <a:bodyPr/>
          <a:lstStyle/>
          <a:p>
            <a:r>
              <a:rPr lang="en-US" dirty="0"/>
              <a:t>Data APIs</a:t>
            </a:r>
          </a:p>
        </p:txBody>
      </p:sp>
      <p:sp>
        <p:nvSpPr>
          <p:cNvPr id="3" name="Content Placeholder 2">
            <a:extLst>
              <a:ext uri="{FF2B5EF4-FFF2-40B4-BE49-F238E27FC236}">
                <a16:creationId xmlns:a16="http://schemas.microsoft.com/office/drawing/2014/main" id="{CF05CE7B-1B4A-DB47-A1CA-323440FDE185}"/>
              </a:ext>
            </a:extLst>
          </p:cNvPr>
          <p:cNvSpPr>
            <a:spLocks noGrp="1"/>
          </p:cNvSpPr>
          <p:nvPr>
            <p:ph idx="1"/>
          </p:nvPr>
        </p:nvSpPr>
        <p:spPr/>
        <p:txBody>
          <a:bodyPr>
            <a:noAutofit/>
          </a:bodyPr>
          <a:lstStyle/>
          <a:p>
            <a:r>
              <a:rPr lang="en-US" dirty="0"/>
              <a:t>Embrace React Hooks</a:t>
            </a:r>
          </a:p>
          <a:p>
            <a:pPr lvl="1"/>
            <a:r>
              <a:rPr lang="en-US" dirty="0"/>
              <a:t>Previously difficult to write re-usable logic that relied on lifecycle logic</a:t>
            </a:r>
          </a:p>
          <a:p>
            <a:pPr lvl="1"/>
            <a:r>
              <a:rPr lang="en-US" dirty="0"/>
              <a:t>Composition is a breeze</a:t>
            </a:r>
          </a:p>
          <a:p>
            <a:pPr lvl="1"/>
            <a:r>
              <a:rPr lang="en-US" dirty="0"/>
              <a:t>Provides APIs for:</a:t>
            </a:r>
          </a:p>
          <a:p>
            <a:pPr lvl="2"/>
            <a:r>
              <a:rPr lang="en-US" dirty="0"/>
              <a:t>Garbage collection</a:t>
            </a:r>
          </a:p>
          <a:p>
            <a:pPr lvl="2"/>
            <a:r>
              <a:rPr lang="en-US" dirty="0"/>
              <a:t>Session management</a:t>
            </a:r>
          </a:p>
          <a:p>
            <a:pPr lvl="2"/>
            <a:r>
              <a:rPr lang="en-US" dirty="0"/>
              <a:t>Streaming data</a:t>
            </a:r>
          </a:p>
          <a:p>
            <a:pPr lvl="2"/>
            <a:r>
              <a:rPr lang="en-US" dirty="0"/>
              <a:t>Uploading files</a:t>
            </a:r>
          </a:p>
          <a:p>
            <a:pPr lvl="2"/>
            <a:r>
              <a:rPr lang="en-US" dirty="0"/>
              <a:t>Selection creation/management</a:t>
            </a:r>
          </a:p>
          <a:p>
            <a:pPr lvl="2"/>
            <a:r>
              <a:rPr lang="en-US" dirty="0"/>
              <a:t>Window management</a:t>
            </a:r>
          </a:p>
          <a:p>
            <a:pPr lvl="2"/>
            <a:r>
              <a:rPr lang="en-US" dirty="0"/>
              <a:t>Feature metrics</a:t>
            </a:r>
          </a:p>
          <a:p>
            <a:pPr lvl="2"/>
            <a:r>
              <a:rPr lang="en-US" dirty="0"/>
              <a:t>Feature creation</a:t>
            </a:r>
          </a:p>
          <a:p>
            <a:pPr lvl="2"/>
            <a:endParaRPr lang="en-US" dirty="0"/>
          </a:p>
          <a:p>
            <a:pPr lvl="2"/>
            <a:endParaRPr lang="en-US" dirty="0"/>
          </a:p>
          <a:p>
            <a:pPr lvl="2"/>
            <a:endParaRPr lang="en-US" dirty="0"/>
          </a:p>
          <a:p>
            <a:pPr lvl="1"/>
            <a:endParaRPr lang="en-US" dirty="0"/>
          </a:p>
        </p:txBody>
      </p:sp>
      <p:sp>
        <p:nvSpPr>
          <p:cNvPr id="4" name="Date Placeholder 3">
            <a:extLst>
              <a:ext uri="{FF2B5EF4-FFF2-40B4-BE49-F238E27FC236}">
                <a16:creationId xmlns:a16="http://schemas.microsoft.com/office/drawing/2014/main" id="{A1D6F911-78AF-5348-ADF6-D194BE15962E}"/>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EE3D8B6-BEF1-744B-AA0C-D63C4C1339EA}"/>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A4948BE-4192-DD4A-8D0C-3AF05E34379E}"/>
              </a:ext>
            </a:extLst>
          </p:cNvPr>
          <p:cNvSpPr>
            <a:spLocks noGrp="1"/>
          </p:cNvSpPr>
          <p:nvPr>
            <p:ph type="sldNum" sz="quarter" idx="12"/>
          </p:nvPr>
        </p:nvSpPr>
        <p:spPr/>
        <p:txBody>
          <a:bodyPr/>
          <a:lstStyle/>
          <a:p>
            <a:fld id="{615A05B1-DDC6-5E4D-A208-8BA1B8305287}" type="slidenum">
              <a:rPr lang="en-US" smtClean="0"/>
              <a:t>32</a:t>
            </a:fld>
            <a:endParaRPr lang="en-US"/>
          </a:p>
        </p:txBody>
      </p:sp>
    </p:spTree>
    <p:extLst>
      <p:ext uri="{BB962C8B-B14F-4D97-AF65-F5344CB8AC3E}">
        <p14:creationId xmlns:p14="http://schemas.microsoft.com/office/powerpoint/2010/main" val="3281220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5829-BD08-D84D-8E2F-0A359E7CA437}"/>
              </a:ext>
            </a:extLst>
          </p:cNvPr>
          <p:cNvSpPr>
            <a:spLocks noGrp="1"/>
          </p:cNvSpPr>
          <p:nvPr>
            <p:ph type="title"/>
          </p:nvPr>
        </p:nvSpPr>
        <p:spPr/>
        <p:txBody>
          <a:bodyPr/>
          <a:lstStyle/>
          <a:p>
            <a:r>
              <a:rPr lang="en-US" dirty="0"/>
              <a:t>New Exploration Tools</a:t>
            </a:r>
          </a:p>
        </p:txBody>
      </p:sp>
      <p:sp>
        <p:nvSpPr>
          <p:cNvPr id="3" name="Text Placeholder 2">
            <a:extLst>
              <a:ext uri="{FF2B5EF4-FFF2-40B4-BE49-F238E27FC236}">
                <a16:creationId xmlns:a16="http://schemas.microsoft.com/office/drawing/2014/main" id="{0BF1841C-F4E1-1F4A-8191-A6E16942817F}"/>
              </a:ext>
            </a:extLst>
          </p:cNvPr>
          <p:cNvSpPr>
            <a:spLocks noGrp="1"/>
          </p:cNvSpPr>
          <p:nvPr>
            <p:ph type="body" idx="1"/>
          </p:nvPr>
        </p:nvSpPr>
        <p:spPr/>
        <p:txBody>
          <a:bodyPr/>
          <a:lstStyle/>
          <a:p>
            <a:r>
              <a:rPr lang="en-US" dirty="0"/>
              <a:t>Built on this new foundation</a:t>
            </a:r>
          </a:p>
        </p:txBody>
      </p:sp>
      <p:sp>
        <p:nvSpPr>
          <p:cNvPr id="4" name="Date Placeholder 3">
            <a:extLst>
              <a:ext uri="{FF2B5EF4-FFF2-40B4-BE49-F238E27FC236}">
                <a16:creationId xmlns:a16="http://schemas.microsoft.com/office/drawing/2014/main" id="{412A1E05-FA7C-6142-A82F-774A5E2FFDFF}"/>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3EF5F88F-9335-1E40-AAC7-7316E5CD723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402ADE7C-EA32-2D4F-87B6-FCC39E3DAC77}"/>
              </a:ext>
            </a:extLst>
          </p:cNvPr>
          <p:cNvSpPr>
            <a:spLocks noGrp="1"/>
          </p:cNvSpPr>
          <p:nvPr>
            <p:ph type="sldNum" sz="quarter" idx="12"/>
          </p:nvPr>
        </p:nvSpPr>
        <p:spPr/>
        <p:txBody>
          <a:bodyPr/>
          <a:lstStyle/>
          <a:p>
            <a:fld id="{615A05B1-DDC6-5E4D-A208-8BA1B8305287}" type="slidenum">
              <a:rPr lang="en-US" smtClean="0"/>
              <a:t>33</a:t>
            </a:fld>
            <a:endParaRPr lang="en-US"/>
          </a:p>
        </p:txBody>
      </p:sp>
    </p:spTree>
    <p:extLst>
      <p:ext uri="{BB962C8B-B14F-4D97-AF65-F5344CB8AC3E}">
        <p14:creationId xmlns:p14="http://schemas.microsoft.com/office/powerpoint/2010/main" val="194238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1E6175-8A37-3E40-A5D5-C2FD67C0B515}"/>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7372DC39-DE40-664D-A19B-98AC479CCC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F00726E1-5211-8446-A266-6373726A376C}"/>
              </a:ext>
            </a:extLst>
          </p:cNvPr>
          <p:cNvSpPr>
            <a:spLocks noGrp="1"/>
          </p:cNvSpPr>
          <p:nvPr>
            <p:ph type="sldNum" sz="quarter" idx="12"/>
          </p:nvPr>
        </p:nvSpPr>
        <p:spPr/>
        <p:txBody>
          <a:bodyPr/>
          <a:lstStyle/>
          <a:p>
            <a:fld id="{615A05B1-DDC6-5E4D-A208-8BA1B8305287}" type="slidenum">
              <a:rPr lang="en-US" smtClean="0"/>
              <a:t>34</a:t>
            </a:fld>
            <a:endParaRPr lang="en-US"/>
          </a:p>
        </p:txBody>
      </p:sp>
      <p:sp>
        <p:nvSpPr>
          <p:cNvPr id="9" name="Rectangle 8">
            <a:extLst>
              <a:ext uri="{FF2B5EF4-FFF2-40B4-BE49-F238E27FC236}">
                <a16:creationId xmlns:a16="http://schemas.microsoft.com/office/drawing/2014/main" id="{6FDB7179-3528-AF42-A157-BA8D0782DD8B}"/>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D936FB-E14E-CA42-B8AA-E14D962D2FE9}"/>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1592659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3C3C-B34E-C740-9E84-E0134274C64B}"/>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4C2718D9-8D53-C14F-88CE-E032E1241ECF}"/>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067C1A-C12E-B145-AEE7-A4DC07E132DF}"/>
              </a:ext>
            </a:extLst>
          </p:cNvPr>
          <p:cNvSpPr>
            <a:spLocks noGrp="1"/>
          </p:cNvSpPr>
          <p:nvPr>
            <p:ph type="sldNum" sz="quarter" idx="12"/>
          </p:nvPr>
        </p:nvSpPr>
        <p:spPr/>
        <p:txBody>
          <a:bodyPr/>
          <a:lstStyle/>
          <a:p>
            <a:fld id="{615A05B1-DDC6-5E4D-A208-8BA1B8305287}" type="slidenum">
              <a:rPr lang="en-US" smtClean="0"/>
              <a:t>35</a:t>
            </a:fld>
            <a:endParaRPr lang="en-US"/>
          </a:p>
        </p:txBody>
      </p:sp>
      <p:sp>
        <p:nvSpPr>
          <p:cNvPr id="5" name="Rectangle 4">
            <a:extLst>
              <a:ext uri="{FF2B5EF4-FFF2-40B4-BE49-F238E27FC236}">
                <a16:creationId xmlns:a16="http://schemas.microsoft.com/office/drawing/2014/main" id="{DCE482EF-A875-4447-86DC-8F169FAB4D04}"/>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6E260A-D34B-F745-8F01-3F4F9B82251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85501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43FDF-54F3-5541-87D8-FD2963671B0D}"/>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6A090A14-9B6D-0645-B312-7AE983CA5A1C}"/>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C8F08048-C452-434F-AF9A-CCC9F088E430}"/>
              </a:ext>
            </a:extLst>
          </p:cNvPr>
          <p:cNvSpPr>
            <a:spLocks noGrp="1"/>
          </p:cNvSpPr>
          <p:nvPr>
            <p:ph type="sldNum" sz="quarter" idx="12"/>
          </p:nvPr>
        </p:nvSpPr>
        <p:spPr/>
        <p:txBody>
          <a:bodyPr/>
          <a:lstStyle/>
          <a:p>
            <a:fld id="{615A05B1-DDC6-5E4D-A208-8BA1B8305287}" type="slidenum">
              <a:rPr lang="en-US" smtClean="0"/>
              <a:t>36</a:t>
            </a:fld>
            <a:endParaRPr lang="en-US"/>
          </a:p>
        </p:txBody>
      </p:sp>
      <p:sp>
        <p:nvSpPr>
          <p:cNvPr id="5" name="Rectangle 4">
            <a:extLst>
              <a:ext uri="{FF2B5EF4-FFF2-40B4-BE49-F238E27FC236}">
                <a16:creationId xmlns:a16="http://schemas.microsoft.com/office/drawing/2014/main" id="{161974EA-EDAA-BF4B-B2B2-35BED87E87F7}"/>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46F0EB-5E4C-3745-8CE6-1FC9593B218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55896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0B40-0ACF-EB4D-BC10-B7CDF236102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052FB5F-C704-F643-B553-FCC174CCF6C8}"/>
              </a:ext>
            </a:extLst>
          </p:cNvPr>
          <p:cNvSpPr>
            <a:spLocks noGrp="1"/>
          </p:cNvSpPr>
          <p:nvPr>
            <p:ph idx="1"/>
          </p:nvPr>
        </p:nvSpPr>
        <p:spPr/>
        <p:txBody>
          <a:bodyPr/>
          <a:lstStyle/>
          <a:p>
            <a:pPr marL="0" indent="0">
              <a:buNone/>
            </a:pPr>
            <a:r>
              <a:rPr lang="en-US" dirty="0"/>
              <a:t>Backend transfer</a:t>
            </a:r>
          </a:p>
          <a:p>
            <a:pPr lvl="1"/>
            <a:r>
              <a:rPr lang="en-US" dirty="0"/>
              <a:t>Hot-move session from local machine to datacenter</a:t>
            </a:r>
          </a:p>
          <a:p>
            <a:pPr lvl="1"/>
            <a:r>
              <a:rPr lang="en-US" dirty="0"/>
              <a:t>Fallback to local server if connection drops</a:t>
            </a:r>
          </a:p>
          <a:p>
            <a:pPr marL="457200" lvl="1" indent="0">
              <a:buNone/>
            </a:pPr>
            <a:endParaRPr lang="en-US" dirty="0"/>
          </a:p>
          <a:p>
            <a:pPr marL="0" indent="0">
              <a:buNone/>
            </a:pPr>
            <a:r>
              <a:rPr lang="en-US" dirty="0"/>
              <a:t>Quality Scan interface</a:t>
            </a:r>
          </a:p>
          <a:p>
            <a:pPr lvl="1"/>
            <a:r>
              <a:rPr lang="en-US" dirty="0"/>
              <a:t>Scan through dataset for anomalies</a:t>
            </a:r>
          </a:p>
          <a:p>
            <a:pPr lvl="2"/>
            <a:r>
              <a:rPr lang="en-US" dirty="0" err="1"/>
              <a:t>NaNs</a:t>
            </a:r>
            <a:r>
              <a:rPr lang="en-US" dirty="0"/>
              <a:t>, infinities, negative values, repeated values, outliers, etc.</a:t>
            </a:r>
          </a:p>
          <a:p>
            <a:pPr lvl="1"/>
            <a:r>
              <a:rPr lang="en-US" dirty="0"/>
              <a:t>Requires a lot of infrastructure</a:t>
            </a:r>
          </a:p>
          <a:p>
            <a:pPr marL="0" indent="0">
              <a:buNone/>
            </a:pPr>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AE33B28B-11EE-4341-91BF-E1B1ADFD810D}"/>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CE72C72-3F24-DA43-9CEB-64C685796802}"/>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42ADE4F-CD60-444C-81F4-31F6ECC332FF}"/>
              </a:ext>
            </a:extLst>
          </p:cNvPr>
          <p:cNvSpPr>
            <a:spLocks noGrp="1"/>
          </p:cNvSpPr>
          <p:nvPr>
            <p:ph type="sldNum" sz="quarter" idx="12"/>
          </p:nvPr>
        </p:nvSpPr>
        <p:spPr/>
        <p:txBody>
          <a:bodyPr/>
          <a:lstStyle/>
          <a:p>
            <a:fld id="{615A05B1-DDC6-5E4D-A208-8BA1B8305287}" type="slidenum">
              <a:rPr lang="en-US" smtClean="0"/>
              <a:t>37</a:t>
            </a:fld>
            <a:endParaRPr lang="en-US"/>
          </a:p>
        </p:txBody>
      </p:sp>
    </p:spTree>
    <p:extLst>
      <p:ext uri="{BB962C8B-B14F-4D97-AF65-F5344CB8AC3E}">
        <p14:creationId xmlns:p14="http://schemas.microsoft.com/office/powerpoint/2010/main" val="1505067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AAF0-9BF7-A745-87FC-E4903722DEB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563D160-FB16-0B4B-A375-1E2D60088379}"/>
              </a:ext>
            </a:extLst>
          </p:cNvPr>
          <p:cNvSpPr>
            <a:spLocks noGrp="1"/>
          </p:cNvSpPr>
          <p:nvPr>
            <p:ph idx="1"/>
          </p:nvPr>
        </p:nvSpPr>
        <p:spPr/>
        <p:txBody>
          <a:bodyPr/>
          <a:lstStyle/>
          <a:p>
            <a:r>
              <a:rPr lang="en-US" dirty="0"/>
              <a:t>Jack </a:t>
            </a:r>
            <a:r>
              <a:rPr lang="en-US" dirty="0" err="1"/>
              <a:t>Lightholder</a:t>
            </a:r>
            <a:endParaRPr lang="en-US" dirty="0"/>
          </a:p>
          <a:p>
            <a:r>
              <a:rPr lang="en-US" dirty="0"/>
              <a:t>Josh Rodriguez</a:t>
            </a:r>
          </a:p>
          <a:p>
            <a:r>
              <a:rPr lang="en-US" dirty="0"/>
              <a:t>Rob </a:t>
            </a:r>
            <a:r>
              <a:rPr lang="en-US" dirty="0" err="1"/>
              <a:t>Tapella</a:t>
            </a:r>
            <a:endParaRPr lang="en-US" dirty="0"/>
          </a:p>
          <a:p>
            <a:r>
              <a:rPr lang="en-US" dirty="0"/>
              <a:t>Alec </a:t>
            </a:r>
            <a:r>
              <a:rPr lang="en-US" dirty="0" err="1"/>
              <a:t>Helbling</a:t>
            </a:r>
            <a:endParaRPr lang="en-US" dirty="0"/>
          </a:p>
          <a:p>
            <a:r>
              <a:rPr lang="en-US" dirty="0"/>
              <a:t>Lukas Mandrake</a:t>
            </a:r>
          </a:p>
        </p:txBody>
      </p:sp>
      <p:sp>
        <p:nvSpPr>
          <p:cNvPr id="4" name="Date Placeholder 3">
            <a:extLst>
              <a:ext uri="{FF2B5EF4-FFF2-40B4-BE49-F238E27FC236}">
                <a16:creationId xmlns:a16="http://schemas.microsoft.com/office/drawing/2014/main" id="{0DFC5D07-D44D-AA45-A96A-B041EC3C0342}"/>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B5AB2B03-CC28-B845-BDD3-1ACACCC53DF8}"/>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C12E2F0D-284F-1C4D-BFA5-70EA4052C0AE}"/>
              </a:ext>
            </a:extLst>
          </p:cNvPr>
          <p:cNvSpPr>
            <a:spLocks noGrp="1"/>
          </p:cNvSpPr>
          <p:nvPr>
            <p:ph type="sldNum" sz="quarter" idx="12"/>
          </p:nvPr>
        </p:nvSpPr>
        <p:spPr/>
        <p:txBody>
          <a:bodyPr/>
          <a:lstStyle/>
          <a:p>
            <a:fld id="{615A05B1-DDC6-5E4D-A208-8BA1B8305287}" type="slidenum">
              <a:rPr lang="en-US" smtClean="0"/>
              <a:t>38</a:t>
            </a:fld>
            <a:endParaRPr lang="en-US"/>
          </a:p>
        </p:txBody>
      </p:sp>
    </p:spTree>
    <p:extLst>
      <p:ext uri="{BB962C8B-B14F-4D97-AF65-F5344CB8AC3E}">
        <p14:creationId xmlns:p14="http://schemas.microsoft.com/office/powerpoint/2010/main" val="283291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2045F8-EAF7-C846-A613-4F42895DB596}"/>
              </a:ext>
            </a:extLst>
          </p:cNvPr>
          <p:cNvSpPr>
            <a:spLocks noGrp="1"/>
          </p:cNvSpPr>
          <p:nvPr>
            <p:ph type="title"/>
          </p:nvPr>
        </p:nvSpPr>
        <p:spPr/>
        <p:txBody>
          <a:bodyPr/>
          <a:lstStyle/>
          <a:p>
            <a:r>
              <a:rPr lang="en-US" dirty="0"/>
              <a:t>Why CODEX?</a:t>
            </a:r>
          </a:p>
        </p:txBody>
      </p:sp>
      <p:sp>
        <p:nvSpPr>
          <p:cNvPr id="14" name="Content Placeholder 13">
            <a:extLst>
              <a:ext uri="{FF2B5EF4-FFF2-40B4-BE49-F238E27FC236}">
                <a16:creationId xmlns:a16="http://schemas.microsoft.com/office/drawing/2014/main" id="{C83CE25A-EC83-8F42-9C76-C8F9576AEF7A}"/>
              </a:ext>
            </a:extLst>
          </p:cNvPr>
          <p:cNvSpPr>
            <a:spLocks noGrp="1"/>
          </p:cNvSpPr>
          <p:nvPr>
            <p:ph idx="1"/>
          </p:nvPr>
        </p:nvSpPr>
        <p:spPr/>
        <p:txBody>
          <a:bodyPr>
            <a:normAutofit lnSpcReduction="10000"/>
          </a:bodyPr>
          <a:lstStyle/>
          <a:p>
            <a:pPr marL="0" indent="0">
              <a:buNone/>
            </a:pPr>
            <a:r>
              <a:rPr lang="en-US" dirty="0"/>
              <a:t>Rationale</a:t>
            </a:r>
          </a:p>
          <a:p>
            <a:pPr lvl="1"/>
            <a:r>
              <a:rPr lang="en-US" dirty="0"/>
              <a:t>First pass analytics are hard to do right</a:t>
            </a:r>
          </a:p>
          <a:p>
            <a:pPr lvl="1"/>
            <a:r>
              <a:rPr lang="en-US" dirty="0"/>
              <a:t>Tedious</a:t>
            </a:r>
          </a:p>
          <a:p>
            <a:pPr lvl="1"/>
            <a:r>
              <a:rPr lang="en-US" dirty="0"/>
              <a:t>Disastrous if wrong</a:t>
            </a:r>
          </a:p>
          <a:p>
            <a:pPr marL="0" indent="0">
              <a:buNone/>
            </a:pPr>
            <a:r>
              <a:rPr lang="en-US" dirty="0"/>
              <a:t>Goals of project</a:t>
            </a:r>
          </a:p>
          <a:p>
            <a:pPr lvl="1"/>
            <a:r>
              <a:rPr lang="en-US" dirty="0"/>
              <a:t>Explore time series data</a:t>
            </a:r>
          </a:p>
          <a:p>
            <a:pPr lvl="1"/>
            <a:r>
              <a:rPr lang="en-US" dirty="0"/>
              <a:t>Aim to replace the “collection of scripts” everyone has</a:t>
            </a:r>
          </a:p>
          <a:p>
            <a:pPr lvl="1"/>
            <a:r>
              <a:rPr lang="en-US" dirty="0"/>
              <a:t>Not replacing MATLAB/Python</a:t>
            </a:r>
          </a:p>
          <a:p>
            <a:pPr lvl="1"/>
            <a:r>
              <a:rPr lang="en-US" dirty="0"/>
              <a:t>Fast and interactive</a:t>
            </a:r>
          </a:p>
          <a:p>
            <a:pPr lvl="1"/>
            <a:r>
              <a:rPr lang="en-US" dirty="0"/>
              <a:t>Visual guidance for every action</a:t>
            </a:r>
          </a:p>
          <a:p>
            <a:pPr lvl="1"/>
            <a:r>
              <a:rPr lang="en-US" dirty="0"/>
              <a:t>Build intuition about the data</a:t>
            </a:r>
          </a:p>
          <a:p>
            <a:endParaRPr lang="en-US" dirty="0"/>
          </a:p>
        </p:txBody>
      </p:sp>
      <p:sp>
        <p:nvSpPr>
          <p:cNvPr id="2" name="Date Placeholder 1">
            <a:extLst>
              <a:ext uri="{FF2B5EF4-FFF2-40B4-BE49-F238E27FC236}">
                <a16:creationId xmlns:a16="http://schemas.microsoft.com/office/drawing/2014/main" id="{47B54CAA-E1E9-9941-B780-0A935B9CB88B}"/>
              </a:ext>
            </a:extLst>
          </p:cNvPr>
          <p:cNvSpPr>
            <a:spLocks noGrp="1"/>
          </p:cNvSpPr>
          <p:nvPr>
            <p:ph type="dt" sz="half" idx="10"/>
          </p:nvPr>
        </p:nvSpPr>
        <p:spPr/>
        <p:txBody>
          <a:bodyPr/>
          <a:lstStyle/>
          <a:p>
            <a:fld id="{2C6BB194-AD01-304E-A5C4-352311C31BBF}" type="datetime3">
              <a:rPr lang="en-US" smtClean="0"/>
              <a:t>8 August 2019</a:t>
            </a:fld>
            <a:endParaRPr lang="en-US"/>
          </a:p>
        </p:txBody>
      </p:sp>
      <p:sp>
        <p:nvSpPr>
          <p:cNvPr id="3" name="Footer Placeholder 2">
            <a:extLst>
              <a:ext uri="{FF2B5EF4-FFF2-40B4-BE49-F238E27FC236}">
                <a16:creationId xmlns:a16="http://schemas.microsoft.com/office/drawing/2014/main" id="{B8509152-CDE8-8C4B-AE9F-06CD363958A8}"/>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9FD39C8B-DD1C-634E-8D27-3ECD8908CE04}"/>
              </a:ext>
            </a:extLst>
          </p:cNvPr>
          <p:cNvSpPr>
            <a:spLocks noGrp="1"/>
          </p:cNvSpPr>
          <p:nvPr>
            <p:ph type="sldNum" sz="quarter" idx="12"/>
          </p:nvPr>
        </p:nvSpPr>
        <p:spPr/>
        <p:txBody>
          <a:bodyPr/>
          <a:lstStyle/>
          <a:p>
            <a:fld id="{615A05B1-DDC6-5E4D-A208-8BA1B8305287}" type="slidenum">
              <a:rPr lang="en-US" smtClean="0"/>
              <a:pPr/>
              <a:t>3</a:t>
            </a:fld>
            <a:endParaRPr lang="en-US"/>
          </a:p>
        </p:txBody>
      </p:sp>
    </p:spTree>
    <p:extLst>
      <p:ext uri="{BB962C8B-B14F-4D97-AF65-F5344CB8AC3E}">
        <p14:creationId xmlns:p14="http://schemas.microsoft.com/office/powerpoint/2010/main" val="308354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565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D05A-C3F3-FF44-876E-66EB20F70877}"/>
              </a:ext>
            </a:extLst>
          </p:cNvPr>
          <p:cNvSpPr>
            <a:spLocks noGrp="1"/>
          </p:cNvSpPr>
          <p:nvPr>
            <p:ph type="title"/>
          </p:nvPr>
        </p:nvSpPr>
        <p:spPr/>
        <p:txBody>
          <a:bodyPr/>
          <a:lstStyle/>
          <a:p>
            <a:r>
              <a:rPr lang="en-US" dirty="0">
                <a:solidFill>
                  <a:schemeClr val="accent2"/>
                </a:solidFill>
              </a:rPr>
              <a:t>Backup</a:t>
            </a:r>
          </a:p>
        </p:txBody>
      </p:sp>
      <p:sp>
        <p:nvSpPr>
          <p:cNvPr id="3" name="Text Placeholder 2">
            <a:extLst>
              <a:ext uri="{FF2B5EF4-FFF2-40B4-BE49-F238E27FC236}">
                <a16:creationId xmlns:a16="http://schemas.microsoft.com/office/drawing/2014/main" id="{BCD87E40-D11A-C24E-A0E6-B39D1BF4F7B7}"/>
              </a:ext>
            </a:extLst>
          </p:cNvPr>
          <p:cNvSpPr>
            <a:spLocks noGrp="1"/>
          </p:cNvSpPr>
          <p:nvPr>
            <p:ph type="body" idx="1"/>
          </p:nvPr>
        </p:nvSpPr>
        <p:spPr/>
        <p:txBody>
          <a:bodyPr/>
          <a:lstStyle/>
          <a:p>
            <a:r>
              <a:rPr lang="en-US" dirty="0"/>
              <a:t>Useful for reference</a:t>
            </a:r>
          </a:p>
        </p:txBody>
      </p:sp>
      <p:sp>
        <p:nvSpPr>
          <p:cNvPr id="4" name="Date Placeholder 3">
            <a:extLst>
              <a:ext uri="{FF2B5EF4-FFF2-40B4-BE49-F238E27FC236}">
                <a16:creationId xmlns:a16="http://schemas.microsoft.com/office/drawing/2014/main" id="{CF7901AF-1C35-EE45-A36E-0DCEAC416491}"/>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6A45991C-1D63-2143-8984-F55D6158A38D}"/>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213D6D9-1AC2-7649-B7D4-575D9DA690DE}"/>
              </a:ext>
            </a:extLst>
          </p:cNvPr>
          <p:cNvSpPr>
            <a:spLocks noGrp="1"/>
          </p:cNvSpPr>
          <p:nvPr>
            <p:ph type="sldNum" sz="quarter" idx="12"/>
          </p:nvPr>
        </p:nvSpPr>
        <p:spPr/>
        <p:txBody>
          <a:bodyPr/>
          <a:lstStyle/>
          <a:p>
            <a:fld id="{615A05B1-DDC6-5E4D-A208-8BA1B8305287}" type="slidenum">
              <a:rPr lang="en-US" smtClean="0"/>
              <a:t>40</a:t>
            </a:fld>
            <a:endParaRPr lang="en-US"/>
          </a:p>
        </p:txBody>
      </p:sp>
    </p:spTree>
    <p:extLst>
      <p:ext uri="{BB962C8B-B14F-4D97-AF65-F5344CB8AC3E}">
        <p14:creationId xmlns:p14="http://schemas.microsoft.com/office/powerpoint/2010/main" val="2986865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ADF6-F569-F54C-A7A0-559B197D80A3}"/>
              </a:ext>
            </a:extLst>
          </p:cNvPr>
          <p:cNvSpPr>
            <a:spLocks noGrp="1"/>
          </p:cNvSpPr>
          <p:nvPr>
            <p:ph type="title"/>
          </p:nvPr>
        </p:nvSpPr>
        <p:spPr/>
        <p:txBody>
          <a:bodyPr/>
          <a:lstStyle/>
          <a:p>
            <a:r>
              <a:rPr lang="en-US" dirty="0"/>
              <a:t>Flux/Redux Refactor</a:t>
            </a:r>
          </a:p>
        </p:txBody>
      </p:sp>
      <p:sp>
        <p:nvSpPr>
          <p:cNvPr id="3" name="Date Placeholder 2">
            <a:extLst>
              <a:ext uri="{FF2B5EF4-FFF2-40B4-BE49-F238E27FC236}">
                <a16:creationId xmlns:a16="http://schemas.microsoft.com/office/drawing/2014/main" id="{333B7EE6-1D3C-0A4A-9B69-809D13CFBC69}"/>
              </a:ext>
            </a:extLst>
          </p:cNvPr>
          <p:cNvSpPr>
            <a:spLocks noGrp="1"/>
          </p:cNvSpPr>
          <p:nvPr>
            <p:ph type="dt" sz="half" idx="10"/>
          </p:nvPr>
        </p:nvSpPr>
        <p:spPr/>
        <p:txBody>
          <a:bodyPr/>
          <a:lstStyle/>
          <a:p>
            <a:r>
              <a:rPr lang="en-US"/>
              <a:t>8/02/2018</a:t>
            </a:r>
          </a:p>
        </p:txBody>
      </p:sp>
      <p:sp>
        <p:nvSpPr>
          <p:cNvPr id="4" name="Footer Placeholder 3">
            <a:extLst>
              <a:ext uri="{FF2B5EF4-FFF2-40B4-BE49-F238E27FC236}">
                <a16:creationId xmlns:a16="http://schemas.microsoft.com/office/drawing/2014/main" id="{1640FEB8-B467-3D4A-8659-A46703CDC06D}"/>
              </a:ext>
            </a:extLst>
          </p:cNvPr>
          <p:cNvSpPr>
            <a:spLocks noGrp="1"/>
          </p:cNvSpPr>
          <p:nvPr>
            <p:ph type="ftr" sz="quarter" idx="11"/>
          </p:nvPr>
        </p:nvSpPr>
        <p:spPr/>
        <p:txBody>
          <a:bodyPr/>
          <a:lstStyle/>
          <a:p>
            <a:r>
              <a:rPr lang="en-US"/>
              <a:t>CODEX Final Presentation</a:t>
            </a:r>
          </a:p>
        </p:txBody>
      </p:sp>
      <p:sp>
        <p:nvSpPr>
          <p:cNvPr id="5" name="Slide Number Placeholder 4">
            <a:extLst>
              <a:ext uri="{FF2B5EF4-FFF2-40B4-BE49-F238E27FC236}">
                <a16:creationId xmlns:a16="http://schemas.microsoft.com/office/drawing/2014/main" id="{E23C1A25-DF81-3143-9043-E3562C2B438F}"/>
              </a:ext>
            </a:extLst>
          </p:cNvPr>
          <p:cNvSpPr>
            <a:spLocks noGrp="1"/>
          </p:cNvSpPr>
          <p:nvPr>
            <p:ph type="sldNum" sz="quarter" idx="12"/>
          </p:nvPr>
        </p:nvSpPr>
        <p:spPr/>
        <p:txBody>
          <a:bodyPr/>
          <a:lstStyle/>
          <a:p>
            <a:fld id="{A508CDDB-3369-D14F-953E-18C5E6EF0C0F}" type="slidenum">
              <a:rPr lang="en-US" smtClean="0"/>
              <a:t>41</a:t>
            </a:fld>
            <a:endParaRPr lang="en-US"/>
          </a:p>
        </p:txBody>
      </p:sp>
      <p:pic>
        <p:nvPicPr>
          <p:cNvPr id="6" name="Content Placeholder 13">
            <a:extLst>
              <a:ext uri="{FF2B5EF4-FFF2-40B4-BE49-F238E27FC236}">
                <a16:creationId xmlns:a16="http://schemas.microsoft.com/office/drawing/2014/main" id="{F16137CE-0296-8243-A43A-D90BC90FF98A}"/>
              </a:ext>
            </a:extLst>
          </p:cNvPr>
          <p:cNvPicPr>
            <a:picLocks noChangeAspect="1"/>
          </p:cNvPicPr>
          <p:nvPr/>
        </p:nvPicPr>
        <p:blipFill>
          <a:blip r:embed="rId2"/>
          <a:stretch>
            <a:fillRect/>
          </a:stretch>
        </p:blipFill>
        <p:spPr>
          <a:xfrm>
            <a:off x="994311" y="1913860"/>
            <a:ext cx="10030587" cy="4104168"/>
          </a:xfrm>
          <a:prstGeom prst="rect">
            <a:avLst/>
          </a:prstGeom>
        </p:spPr>
      </p:pic>
    </p:spTree>
    <p:extLst>
      <p:ext uri="{BB962C8B-B14F-4D97-AF65-F5344CB8AC3E}">
        <p14:creationId xmlns:p14="http://schemas.microsoft.com/office/powerpoint/2010/main" val="4053421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Refactor</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42</a:t>
            </a:fld>
            <a:endParaRPr lang="en-US"/>
          </a:p>
        </p:txBody>
      </p:sp>
      <p:pic>
        <p:nvPicPr>
          <p:cNvPr id="9" name="Content Placeholder 10">
            <a:extLst>
              <a:ext uri="{FF2B5EF4-FFF2-40B4-BE49-F238E27FC236}">
                <a16:creationId xmlns:a16="http://schemas.microsoft.com/office/drawing/2014/main" id="{CE883519-120F-DF4C-8BB7-EEB7BFCADC87}"/>
              </a:ext>
            </a:extLst>
          </p:cNvPr>
          <p:cNvPicPr>
            <a:picLocks noChangeAspect="1"/>
          </p:cNvPicPr>
          <p:nvPr/>
        </p:nvPicPr>
        <p:blipFill>
          <a:blip r:embed="rId2"/>
          <a:stretch>
            <a:fillRect/>
          </a:stretch>
        </p:blipFill>
        <p:spPr>
          <a:xfrm>
            <a:off x="838200" y="2676998"/>
            <a:ext cx="10515600" cy="2648592"/>
          </a:xfrm>
          <a:prstGeom prst="rect">
            <a:avLst/>
          </a:prstGeom>
        </p:spPr>
      </p:pic>
    </p:spTree>
    <p:extLst>
      <p:ext uri="{BB962C8B-B14F-4D97-AF65-F5344CB8AC3E}">
        <p14:creationId xmlns:p14="http://schemas.microsoft.com/office/powerpoint/2010/main" val="178880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57F8F-7D9F-8745-87D3-EC6D3F135D53}"/>
              </a:ext>
            </a:extLst>
          </p:cNvPr>
          <p:cNvSpPr txBox="1"/>
          <p:nvPr/>
        </p:nvSpPr>
        <p:spPr>
          <a:xfrm>
            <a:off x="2354608" y="1462697"/>
            <a:ext cx="8106748" cy="4524315"/>
          </a:xfrm>
          <a:prstGeom prst="rect">
            <a:avLst/>
          </a:prstGeom>
          <a:noFill/>
        </p:spPr>
        <p:txBody>
          <a:bodyPr wrap="square" rtlCol="0">
            <a:spAutoFit/>
          </a:bodyPr>
          <a:lstStyle/>
          <a:p>
            <a:r>
              <a:rPr lang="en-US" sz="2800" b="1" dirty="0"/>
              <a:t>heavy wizardry</a:t>
            </a:r>
            <a:r>
              <a:rPr lang="en-US" sz="2800" dirty="0"/>
              <a:t>: n.</a:t>
            </a:r>
          </a:p>
          <a:p>
            <a:endParaRPr lang="en-US" sz="2800" dirty="0"/>
          </a:p>
          <a:p>
            <a:r>
              <a:rPr lang="en-US" sz="2800" dirty="0"/>
              <a:t>Code or designs that trade on a particularly intimate knowledge or experience of a particular operating system or language or complex application interface. Distinguished from </a:t>
            </a:r>
            <a:r>
              <a:rPr lang="en-US" sz="2800" i="1" dirty="0">
                <a:hlinkClick r:id="rId3"/>
              </a:rPr>
              <a:t>deep magic</a:t>
            </a:r>
            <a:r>
              <a:rPr lang="en-US" sz="2800" dirty="0"/>
              <a:t>, which trades more on arcane </a:t>
            </a:r>
            <a:r>
              <a:rPr lang="en-US" sz="2800" i="1" dirty="0"/>
              <a:t>theoretical</a:t>
            </a:r>
            <a:r>
              <a:rPr lang="en-US" sz="2800" dirty="0"/>
              <a:t> knowledge. Esp.: found in source-code comments of the form “Heavy wizardry begins here”. Compare </a:t>
            </a:r>
            <a:r>
              <a:rPr lang="en-US" sz="2800" i="1" dirty="0">
                <a:hlinkClick r:id="rId4"/>
              </a:rPr>
              <a:t>voodoo programming</a:t>
            </a:r>
            <a:r>
              <a:rPr lang="en-US" sz="2800" dirty="0"/>
              <a:t>.</a:t>
            </a:r>
          </a:p>
          <a:p>
            <a:br>
              <a:rPr lang="en-US" dirty="0"/>
            </a:br>
            <a:endParaRPr lang="en-US" dirty="0"/>
          </a:p>
        </p:txBody>
      </p:sp>
      <p:sp>
        <p:nvSpPr>
          <p:cNvPr id="3" name="TextBox 2">
            <a:extLst>
              <a:ext uri="{FF2B5EF4-FFF2-40B4-BE49-F238E27FC236}">
                <a16:creationId xmlns:a16="http://schemas.microsoft.com/office/drawing/2014/main" id="{5F77C95A-48DE-A144-9990-483D474A9212}"/>
              </a:ext>
            </a:extLst>
          </p:cNvPr>
          <p:cNvSpPr txBox="1"/>
          <p:nvPr/>
        </p:nvSpPr>
        <p:spPr>
          <a:xfrm>
            <a:off x="10041475" y="0"/>
            <a:ext cx="2150525" cy="369332"/>
          </a:xfrm>
          <a:prstGeom prst="rect">
            <a:avLst/>
          </a:prstGeom>
          <a:noFill/>
        </p:spPr>
        <p:txBody>
          <a:bodyPr wrap="none" rtlCol="0">
            <a:spAutoFit/>
          </a:bodyPr>
          <a:lstStyle/>
          <a:p>
            <a:r>
              <a:rPr lang="en-US" i="1" dirty="0">
                <a:solidFill>
                  <a:schemeClr val="bg2">
                    <a:lumMod val="50000"/>
                  </a:schemeClr>
                </a:solidFill>
              </a:rPr>
              <a:t>from </a:t>
            </a:r>
            <a:r>
              <a:rPr lang="en-US" i="1" dirty="0" err="1">
                <a:solidFill>
                  <a:schemeClr val="bg2">
                    <a:lumMod val="50000"/>
                  </a:schemeClr>
                </a:solidFill>
              </a:rPr>
              <a:t>catb.org</a:t>
            </a:r>
            <a:r>
              <a:rPr lang="en-US" i="1" dirty="0">
                <a:solidFill>
                  <a:schemeClr val="bg2">
                    <a:lumMod val="50000"/>
                  </a:schemeClr>
                </a:solidFill>
              </a:rPr>
              <a:t>/jargon</a:t>
            </a:r>
          </a:p>
        </p:txBody>
      </p:sp>
      <p:sp>
        <p:nvSpPr>
          <p:cNvPr id="4" name="Date Placeholder 3">
            <a:extLst>
              <a:ext uri="{FF2B5EF4-FFF2-40B4-BE49-F238E27FC236}">
                <a16:creationId xmlns:a16="http://schemas.microsoft.com/office/drawing/2014/main" id="{FBE703A7-59C4-E74A-928E-8539F9093E85}"/>
              </a:ext>
            </a:extLst>
          </p:cNvPr>
          <p:cNvSpPr>
            <a:spLocks noGrp="1"/>
          </p:cNvSpPr>
          <p:nvPr>
            <p:ph type="dt" sz="half" idx="10"/>
          </p:nvPr>
        </p:nvSpPr>
        <p:spPr/>
        <p:txBody>
          <a:bodyPr/>
          <a:lstStyle/>
          <a:p>
            <a:fld id="{1527159E-EA29-0D45-9565-F07E13EE2DF6}" type="datetime3">
              <a:rPr lang="en-US" smtClean="0"/>
              <a:t>8 August 2019</a:t>
            </a:fld>
            <a:endParaRPr lang="en-US"/>
          </a:p>
        </p:txBody>
      </p:sp>
      <p:sp>
        <p:nvSpPr>
          <p:cNvPr id="5" name="Footer Placeholder 4">
            <a:extLst>
              <a:ext uri="{FF2B5EF4-FFF2-40B4-BE49-F238E27FC236}">
                <a16:creationId xmlns:a16="http://schemas.microsoft.com/office/drawing/2014/main" id="{69C054BA-82A9-8541-A2F9-907EBB78C3D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60ACD8A-0B50-3E4D-8F0C-97F394118211}"/>
              </a:ext>
            </a:extLst>
          </p:cNvPr>
          <p:cNvSpPr>
            <a:spLocks noGrp="1"/>
          </p:cNvSpPr>
          <p:nvPr>
            <p:ph type="sldNum" sz="quarter" idx="12"/>
          </p:nvPr>
        </p:nvSpPr>
        <p:spPr/>
        <p:txBody>
          <a:bodyPr/>
          <a:lstStyle/>
          <a:p>
            <a:fld id="{615A05B1-DDC6-5E4D-A208-8BA1B8305287}" type="slidenum">
              <a:rPr lang="en-US" smtClean="0"/>
              <a:t>43</a:t>
            </a:fld>
            <a:endParaRPr lang="en-US"/>
          </a:p>
        </p:txBody>
      </p:sp>
    </p:spTree>
    <p:extLst>
      <p:ext uri="{BB962C8B-B14F-4D97-AF65-F5344CB8AC3E}">
        <p14:creationId xmlns:p14="http://schemas.microsoft.com/office/powerpoint/2010/main" val="2744554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A95-F82C-904E-B361-0B599420BE71}"/>
              </a:ext>
            </a:extLst>
          </p:cNvPr>
          <p:cNvSpPr>
            <a:spLocks noGrp="1"/>
          </p:cNvSpPr>
          <p:nvPr>
            <p:ph type="title"/>
          </p:nvPr>
        </p:nvSpPr>
        <p:spPr/>
        <p:txBody>
          <a:bodyPr/>
          <a:lstStyle/>
          <a:p>
            <a:r>
              <a:rPr lang="en-US" dirty="0"/>
              <a:t>Thread Pool to Process Pool</a:t>
            </a:r>
          </a:p>
        </p:txBody>
      </p:sp>
      <p:sp>
        <p:nvSpPr>
          <p:cNvPr id="3" name="Content Placeholder 2">
            <a:extLst>
              <a:ext uri="{FF2B5EF4-FFF2-40B4-BE49-F238E27FC236}">
                <a16:creationId xmlns:a16="http://schemas.microsoft.com/office/drawing/2014/main" id="{A9A6BAD2-0CFB-454D-AB87-E4B17FD52E63}"/>
              </a:ext>
            </a:extLst>
          </p:cNvPr>
          <p:cNvSpPr>
            <a:spLocks noGrp="1"/>
          </p:cNvSpPr>
          <p:nvPr>
            <p:ph idx="1"/>
          </p:nvPr>
        </p:nvSpPr>
        <p:spPr/>
        <p:txBody>
          <a:bodyPr/>
          <a:lstStyle/>
          <a:p>
            <a:r>
              <a:rPr lang="en-US" dirty="0" err="1"/>
              <a:t>ThreadPool</a:t>
            </a:r>
            <a:r>
              <a:rPr lang="en-US" dirty="0"/>
              <a:t> limits concurrent performance</a:t>
            </a:r>
          </a:p>
          <a:p>
            <a:pPr lvl="1"/>
            <a:r>
              <a:rPr lang="en-US" dirty="0"/>
              <a:t>Global Interpreter Lock was shared between all server threads</a:t>
            </a:r>
          </a:p>
          <a:p>
            <a:pPr lvl="1"/>
            <a:r>
              <a:rPr lang="en-US" dirty="0"/>
              <a:t>Performance severely limited by GIL</a:t>
            </a:r>
          </a:p>
          <a:p>
            <a:pPr lvl="1"/>
            <a:r>
              <a:rPr lang="en-US" dirty="0"/>
              <a:t>Python standard library’s </a:t>
            </a:r>
            <a:r>
              <a:rPr lang="en-US" dirty="0" err="1"/>
              <a:t>ThreadPool</a:t>
            </a:r>
            <a:r>
              <a:rPr lang="en-US" dirty="0"/>
              <a:t> is </a:t>
            </a:r>
            <a:r>
              <a:rPr lang="en-US" dirty="0" err="1"/>
              <a:t>uncancellable</a:t>
            </a:r>
            <a:endParaRPr lang="en-US" dirty="0"/>
          </a:p>
          <a:p>
            <a:r>
              <a:rPr lang="en-US" dirty="0" err="1"/>
              <a:t>ThreadPool</a:t>
            </a:r>
            <a:r>
              <a:rPr lang="en-US" dirty="0"/>
              <a:t> dispatcher replaced by </a:t>
            </a:r>
            <a:r>
              <a:rPr lang="en-US" dirty="0" err="1"/>
              <a:t>ProcessPool</a:t>
            </a:r>
            <a:r>
              <a:rPr lang="en-US" dirty="0"/>
              <a:t> dispatcher</a:t>
            </a:r>
          </a:p>
          <a:p>
            <a:pPr lvl="1"/>
            <a:r>
              <a:rPr lang="en-US" dirty="0"/>
              <a:t>Challenges with synchronization of </a:t>
            </a:r>
            <a:r>
              <a:rPr lang="en-US" dirty="0" err="1"/>
              <a:t>async</a:t>
            </a:r>
            <a:r>
              <a:rPr lang="en-US" dirty="0"/>
              <a:t>/concurrent pooling</a:t>
            </a:r>
          </a:p>
          <a:p>
            <a:pPr lvl="1"/>
            <a:r>
              <a:rPr lang="en-US" dirty="0"/>
              <a:t>Asynchronous Tornado event loop in main thread is incompatible with </a:t>
            </a:r>
            <a:r>
              <a:rPr lang="en-US" dirty="0" err="1"/>
              <a:t>ProcessPool</a:t>
            </a:r>
            <a:r>
              <a:rPr lang="en-US" dirty="0"/>
              <a:t> Queues</a:t>
            </a:r>
          </a:p>
          <a:p>
            <a:pPr lvl="1"/>
            <a:r>
              <a:rPr lang="en-US" dirty="0" err="1"/>
              <a:t>ProcessPool</a:t>
            </a:r>
            <a:r>
              <a:rPr lang="en-US" dirty="0"/>
              <a:t> returns cancellable </a:t>
            </a:r>
            <a:r>
              <a:rPr lang="en-US" dirty="0" err="1"/>
              <a:t>concurrent.futures</a:t>
            </a:r>
            <a:endParaRPr lang="en-US" dirty="0"/>
          </a:p>
          <a:p>
            <a:pPr marL="457200" lvl="1" indent="0">
              <a:buNone/>
            </a:pPr>
            <a:endParaRPr lang="en-US" dirty="0"/>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F0C2ED4D-1070-CA41-8886-AD619E695B1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0487B19D-8BF7-5047-9A94-78A24001F82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3E01AC0-F2BB-8548-AE7C-0A4BE5FD49D8}"/>
              </a:ext>
            </a:extLst>
          </p:cNvPr>
          <p:cNvSpPr>
            <a:spLocks noGrp="1"/>
          </p:cNvSpPr>
          <p:nvPr>
            <p:ph type="sldNum" sz="quarter" idx="12"/>
          </p:nvPr>
        </p:nvSpPr>
        <p:spPr/>
        <p:txBody>
          <a:bodyPr/>
          <a:lstStyle/>
          <a:p>
            <a:fld id="{615A05B1-DDC6-5E4D-A208-8BA1B8305287}" type="slidenum">
              <a:rPr lang="en-US" smtClean="0"/>
              <a:t>44</a:t>
            </a:fld>
            <a:endParaRPr lang="en-US"/>
          </a:p>
        </p:txBody>
      </p:sp>
    </p:spTree>
    <p:extLst>
      <p:ext uri="{BB962C8B-B14F-4D97-AF65-F5344CB8AC3E}">
        <p14:creationId xmlns:p14="http://schemas.microsoft.com/office/powerpoint/2010/main" val="3138830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BE60-66D1-D949-B8CD-97DC25237581}"/>
              </a:ext>
            </a:extLst>
          </p:cNvPr>
          <p:cNvSpPr>
            <a:spLocks noGrp="1"/>
          </p:cNvSpPr>
          <p:nvPr>
            <p:ph type="title"/>
          </p:nvPr>
        </p:nvSpPr>
        <p:spPr/>
        <p:txBody>
          <a:bodyPr/>
          <a:lstStyle/>
          <a:p>
            <a:r>
              <a:rPr lang="en-US" dirty="0"/>
              <a:t>CODEX Hash Process Transition</a:t>
            </a:r>
          </a:p>
        </p:txBody>
      </p:sp>
      <p:sp>
        <p:nvSpPr>
          <p:cNvPr id="3" name="Content Placeholder 2">
            <a:extLst>
              <a:ext uri="{FF2B5EF4-FFF2-40B4-BE49-F238E27FC236}">
                <a16:creationId xmlns:a16="http://schemas.microsoft.com/office/drawing/2014/main" id="{39A862F3-A541-DC40-98AE-F9544AE0EFF0}"/>
              </a:ext>
            </a:extLst>
          </p:cNvPr>
          <p:cNvSpPr>
            <a:spLocks noGrp="1"/>
          </p:cNvSpPr>
          <p:nvPr>
            <p:ph idx="1"/>
          </p:nvPr>
        </p:nvSpPr>
        <p:spPr/>
        <p:txBody>
          <a:bodyPr/>
          <a:lstStyle/>
          <a:p>
            <a:r>
              <a:rPr lang="en-US" dirty="0"/>
              <a:t>Data in CODEX is hashed to manage larger-than-RAM datasets</a:t>
            </a:r>
          </a:p>
          <a:p>
            <a:pPr lvl="1"/>
            <a:r>
              <a:rPr lang="en-US" dirty="0"/>
              <a:t>Data sets and features are referenced by caching</a:t>
            </a:r>
          </a:p>
          <a:p>
            <a:r>
              <a:rPr lang="en-US" dirty="0"/>
              <a:t>Hash suite separated onto its own process</a:t>
            </a:r>
          </a:p>
          <a:p>
            <a:pPr lvl="1"/>
            <a:r>
              <a:rPr lang="en-US" dirty="0"/>
              <a:t>IPC managed by pickle over ZMQ</a:t>
            </a:r>
          </a:p>
          <a:p>
            <a:pPr lvl="1"/>
            <a:r>
              <a:rPr lang="en-US" dirty="0"/>
              <a:t>No longer has data inconsistency</a:t>
            </a:r>
          </a:p>
          <a:p>
            <a:pPr lvl="1"/>
            <a:r>
              <a:rPr lang="en-US" dirty="0"/>
              <a:t>Writes are queued from worker threads</a:t>
            </a:r>
          </a:p>
          <a:p>
            <a:pPr lvl="1"/>
            <a:r>
              <a:rPr lang="en-US" dirty="0"/>
              <a:t>Reads wait until writes are finished</a:t>
            </a:r>
          </a:p>
          <a:p>
            <a:pPr lvl="1"/>
            <a:endParaRPr lang="en-US" dirty="0"/>
          </a:p>
          <a:p>
            <a:pPr lvl="1"/>
            <a:endParaRPr lang="en-US" dirty="0"/>
          </a:p>
        </p:txBody>
      </p:sp>
      <p:sp>
        <p:nvSpPr>
          <p:cNvPr id="4" name="Date Placeholder 3">
            <a:extLst>
              <a:ext uri="{FF2B5EF4-FFF2-40B4-BE49-F238E27FC236}">
                <a16:creationId xmlns:a16="http://schemas.microsoft.com/office/drawing/2014/main" id="{7DF1CC6C-B308-5E40-B5C8-47EF2E8278C2}"/>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17637AB-0691-3E44-AF60-A7CBD556F07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60FC5808-605D-794C-BDBA-63667A7B0F28}"/>
              </a:ext>
            </a:extLst>
          </p:cNvPr>
          <p:cNvSpPr>
            <a:spLocks noGrp="1"/>
          </p:cNvSpPr>
          <p:nvPr>
            <p:ph type="sldNum" sz="quarter" idx="12"/>
          </p:nvPr>
        </p:nvSpPr>
        <p:spPr/>
        <p:txBody>
          <a:bodyPr/>
          <a:lstStyle/>
          <a:p>
            <a:fld id="{615A05B1-DDC6-5E4D-A208-8BA1B8305287}" type="slidenum">
              <a:rPr lang="en-US" smtClean="0"/>
              <a:t>45</a:t>
            </a:fld>
            <a:endParaRPr lang="en-US"/>
          </a:p>
        </p:txBody>
      </p:sp>
    </p:spTree>
    <p:extLst>
      <p:ext uri="{BB962C8B-B14F-4D97-AF65-F5344CB8AC3E}">
        <p14:creationId xmlns:p14="http://schemas.microsoft.com/office/powerpoint/2010/main" val="3837151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F2A4-DBB2-5E42-9EF5-3E173AAF83A9}"/>
              </a:ext>
            </a:extLst>
          </p:cNvPr>
          <p:cNvSpPr>
            <a:spLocks noGrp="1"/>
          </p:cNvSpPr>
          <p:nvPr>
            <p:ph type="title"/>
          </p:nvPr>
        </p:nvSpPr>
        <p:spPr/>
        <p:txBody>
          <a:bodyPr/>
          <a:lstStyle/>
          <a:p>
            <a:r>
              <a:rPr lang="en-US" dirty="0"/>
              <a:t>Previous state</a:t>
            </a:r>
          </a:p>
        </p:txBody>
      </p:sp>
      <p:sp>
        <p:nvSpPr>
          <p:cNvPr id="3" name="Content Placeholder 2">
            <a:extLst>
              <a:ext uri="{FF2B5EF4-FFF2-40B4-BE49-F238E27FC236}">
                <a16:creationId xmlns:a16="http://schemas.microsoft.com/office/drawing/2014/main" id="{B2F39566-A4FB-CD49-8572-E5923D8189F4}"/>
              </a:ext>
            </a:extLst>
          </p:cNvPr>
          <p:cNvSpPr>
            <a:spLocks noGrp="1"/>
          </p:cNvSpPr>
          <p:nvPr>
            <p:ph idx="1"/>
          </p:nvPr>
        </p:nvSpPr>
        <p:spPr/>
        <p:txBody>
          <a:bodyPr/>
          <a:lstStyle/>
          <a:p>
            <a:r>
              <a:rPr lang="en-US" dirty="0"/>
              <a:t>Single user backend</a:t>
            </a:r>
          </a:p>
          <a:p>
            <a:pPr lvl="1"/>
            <a:r>
              <a:rPr lang="en-US" dirty="0"/>
              <a:t>No session isolation</a:t>
            </a:r>
          </a:p>
          <a:p>
            <a:pPr lvl="1"/>
            <a:r>
              <a:rPr lang="en-US" dirty="0"/>
              <a:t>Unkeyed data hashing</a:t>
            </a:r>
          </a:p>
          <a:p>
            <a:r>
              <a:rPr lang="en-US" dirty="0"/>
              <a:t>No support for changing datasets</a:t>
            </a:r>
          </a:p>
          <a:p>
            <a:pPr lvl="1"/>
            <a:r>
              <a:rPr lang="en-US" dirty="0"/>
              <a:t>Write-unsafe data manager</a:t>
            </a:r>
          </a:p>
          <a:p>
            <a:pPr lvl="1"/>
            <a:r>
              <a:rPr lang="en-US" dirty="0"/>
              <a:t>Inconsistency across threads</a:t>
            </a:r>
          </a:p>
          <a:p>
            <a:pPr lvl="1"/>
            <a:r>
              <a:rPr lang="en-US" dirty="0"/>
              <a:t>Copied by Python into threads</a:t>
            </a:r>
          </a:p>
          <a:p>
            <a:r>
              <a:rPr lang="en-US" dirty="0"/>
              <a:t>Locked to </a:t>
            </a:r>
            <a:r>
              <a:rPr lang="en-US" dirty="0" err="1"/>
              <a:t>ThreadPool</a:t>
            </a:r>
            <a:r>
              <a:rPr lang="en-US" dirty="0"/>
              <a:t>, single request/response stream</a:t>
            </a:r>
          </a:p>
          <a:p>
            <a:pPr lvl="1"/>
            <a:r>
              <a:rPr lang="en-US" dirty="0"/>
              <a:t>Limited performance due to Python GIL</a:t>
            </a:r>
          </a:p>
          <a:p>
            <a:pPr lvl="1"/>
            <a:r>
              <a:rPr lang="en-US" dirty="0"/>
              <a:t>Single request build and tear down overhead</a:t>
            </a:r>
          </a:p>
          <a:p>
            <a:pPr lvl="1"/>
            <a:endParaRPr lang="en-US" dirty="0"/>
          </a:p>
          <a:p>
            <a:endParaRPr lang="en-US" dirty="0"/>
          </a:p>
        </p:txBody>
      </p:sp>
      <p:sp>
        <p:nvSpPr>
          <p:cNvPr id="4" name="Date Placeholder 3">
            <a:extLst>
              <a:ext uri="{FF2B5EF4-FFF2-40B4-BE49-F238E27FC236}">
                <a16:creationId xmlns:a16="http://schemas.microsoft.com/office/drawing/2014/main" id="{9B78A956-17F1-5243-BB5A-A2967564EC9A}"/>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3F0ADBBA-0E82-6840-BF4D-4B83EF8C3C3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174D758-C0F5-9848-8CAA-6C8BDD697380}"/>
              </a:ext>
            </a:extLst>
          </p:cNvPr>
          <p:cNvSpPr>
            <a:spLocks noGrp="1"/>
          </p:cNvSpPr>
          <p:nvPr>
            <p:ph type="sldNum" sz="quarter" idx="12"/>
          </p:nvPr>
        </p:nvSpPr>
        <p:spPr/>
        <p:txBody>
          <a:bodyPr/>
          <a:lstStyle/>
          <a:p>
            <a:fld id="{615A05B1-DDC6-5E4D-A208-8BA1B8305287}" type="slidenum">
              <a:rPr lang="en-US" smtClean="0"/>
              <a:t>46</a:t>
            </a:fld>
            <a:endParaRPr lang="en-US"/>
          </a:p>
        </p:txBody>
      </p:sp>
    </p:spTree>
    <p:extLst>
      <p:ext uri="{BB962C8B-B14F-4D97-AF65-F5344CB8AC3E}">
        <p14:creationId xmlns:p14="http://schemas.microsoft.com/office/powerpoint/2010/main" val="3015226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35B0-76FB-C745-B557-CF6F6CA35324}"/>
              </a:ext>
            </a:extLst>
          </p:cNvPr>
          <p:cNvSpPr>
            <a:spLocks noGrp="1"/>
          </p:cNvSpPr>
          <p:nvPr>
            <p:ph type="title"/>
          </p:nvPr>
        </p:nvSpPr>
        <p:spPr/>
        <p:txBody>
          <a:bodyPr/>
          <a:lstStyle/>
          <a:p>
            <a:r>
              <a:rPr lang="en-US" dirty="0"/>
              <a:t>Streaming Requests</a:t>
            </a:r>
          </a:p>
        </p:txBody>
      </p:sp>
      <p:sp>
        <p:nvSpPr>
          <p:cNvPr id="3" name="Content Placeholder 2">
            <a:extLst>
              <a:ext uri="{FF2B5EF4-FFF2-40B4-BE49-F238E27FC236}">
                <a16:creationId xmlns:a16="http://schemas.microsoft.com/office/drawing/2014/main" id="{A812E054-6C12-2F4E-BA56-03EBCAAAFA1A}"/>
              </a:ext>
            </a:extLst>
          </p:cNvPr>
          <p:cNvSpPr>
            <a:spLocks noGrp="1"/>
          </p:cNvSpPr>
          <p:nvPr>
            <p:ph idx="1"/>
          </p:nvPr>
        </p:nvSpPr>
        <p:spPr/>
        <p:txBody>
          <a:bodyPr/>
          <a:lstStyle/>
          <a:p>
            <a:r>
              <a:rPr lang="en-US" dirty="0"/>
              <a:t>Previously, every request included a creation/teardown step</a:t>
            </a:r>
          </a:p>
          <a:p>
            <a:pPr lvl="1"/>
            <a:r>
              <a:rPr lang="en-US" dirty="0"/>
              <a:t>Built for multiple unrelated requests</a:t>
            </a:r>
          </a:p>
          <a:p>
            <a:pPr lvl="1"/>
            <a:r>
              <a:rPr lang="en-US" dirty="0"/>
              <a:t>Significant overhead with </a:t>
            </a:r>
            <a:r>
              <a:rPr lang="en-US" dirty="0" err="1"/>
              <a:t>Websocket</a:t>
            </a:r>
            <a:r>
              <a:rPr lang="en-US" dirty="0"/>
              <a:t>/data lock</a:t>
            </a:r>
          </a:p>
          <a:p>
            <a:r>
              <a:rPr lang="en-US" dirty="0"/>
              <a:t>Request handlers can now be generators</a:t>
            </a:r>
          </a:p>
          <a:p>
            <a:pPr lvl="1"/>
            <a:r>
              <a:rPr lang="en-US" dirty="0"/>
              <a:t>Perform multiple related analyses</a:t>
            </a:r>
          </a:p>
          <a:p>
            <a:pPr lvl="1"/>
            <a:r>
              <a:rPr lang="en-US" dirty="0"/>
              <a:t>Lower overhead</a:t>
            </a:r>
          </a:p>
          <a:p>
            <a:pPr lvl="1"/>
            <a:r>
              <a:rPr lang="en-US" dirty="0"/>
              <a:t>Stream results as they become available</a:t>
            </a:r>
          </a:p>
          <a:p>
            <a:pPr lvl="1"/>
            <a:r>
              <a:rPr lang="en-US" dirty="0"/>
              <a:t>Most algorithms require multiple feedback steps</a:t>
            </a:r>
          </a:p>
          <a:p>
            <a:endParaRPr lang="en-US" dirty="0"/>
          </a:p>
        </p:txBody>
      </p:sp>
      <p:sp>
        <p:nvSpPr>
          <p:cNvPr id="4" name="Date Placeholder 3">
            <a:extLst>
              <a:ext uri="{FF2B5EF4-FFF2-40B4-BE49-F238E27FC236}">
                <a16:creationId xmlns:a16="http://schemas.microsoft.com/office/drawing/2014/main" id="{0ED7EADA-D7CD-E649-AEE3-23431EB4A24C}"/>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74CB2B99-E747-7C4A-97D2-CDB644AF82E0}"/>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24A1E8A9-C87F-5A4E-A488-E23F72CD455F}"/>
              </a:ext>
            </a:extLst>
          </p:cNvPr>
          <p:cNvSpPr>
            <a:spLocks noGrp="1"/>
          </p:cNvSpPr>
          <p:nvPr>
            <p:ph type="sldNum" sz="quarter" idx="12"/>
          </p:nvPr>
        </p:nvSpPr>
        <p:spPr/>
        <p:txBody>
          <a:bodyPr/>
          <a:lstStyle/>
          <a:p>
            <a:fld id="{615A05B1-DDC6-5E4D-A208-8BA1B8305287}" type="slidenum">
              <a:rPr lang="en-US" smtClean="0"/>
              <a:t>47</a:t>
            </a:fld>
            <a:endParaRPr lang="en-US"/>
          </a:p>
        </p:txBody>
      </p:sp>
      <p:sp>
        <p:nvSpPr>
          <p:cNvPr id="7" name="TextBox 6">
            <a:extLst>
              <a:ext uri="{FF2B5EF4-FFF2-40B4-BE49-F238E27FC236}">
                <a16:creationId xmlns:a16="http://schemas.microsoft.com/office/drawing/2014/main" id="{1485FCDF-AE5C-A44A-950A-B538A9D938A6}"/>
              </a:ext>
            </a:extLst>
          </p:cNvPr>
          <p:cNvSpPr txBox="1"/>
          <p:nvPr/>
        </p:nvSpPr>
        <p:spPr>
          <a:xfrm>
            <a:off x="7337737" y="2436791"/>
            <a:ext cx="2099677"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OLD REQUEST FLOW</a:t>
            </a:r>
          </a:p>
        </p:txBody>
      </p:sp>
      <p:sp>
        <p:nvSpPr>
          <p:cNvPr id="8" name="TextBox 7">
            <a:extLst>
              <a:ext uri="{FF2B5EF4-FFF2-40B4-BE49-F238E27FC236}">
                <a16:creationId xmlns:a16="http://schemas.microsoft.com/office/drawing/2014/main" id="{D1E0E12B-FE41-7E4C-BB53-FA951330AFAB}"/>
              </a:ext>
            </a:extLst>
          </p:cNvPr>
          <p:cNvSpPr txBox="1"/>
          <p:nvPr/>
        </p:nvSpPr>
        <p:spPr>
          <a:xfrm>
            <a:off x="7713161" y="3707645"/>
            <a:ext cx="2173415"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NEW REQUEST FLOW</a:t>
            </a:r>
          </a:p>
        </p:txBody>
      </p:sp>
    </p:spTree>
    <p:extLst>
      <p:ext uri="{BB962C8B-B14F-4D97-AF65-F5344CB8AC3E}">
        <p14:creationId xmlns:p14="http://schemas.microsoft.com/office/powerpoint/2010/main" val="1520811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2013382-D675-8143-9B7A-CFE70962FA8D}"/>
              </a:ext>
            </a:extLst>
          </p:cNvPr>
          <p:cNvSpPr>
            <a:spLocks noGrp="1"/>
          </p:cNvSpPr>
          <p:nvPr>
            <p:ph type="title"/>
          </p:nvPr>
        </p:nvSpPr>
        <p:spPr/>
        <p:txBody>
          <a:bodyPr/>
          <a:lstStyle/>
          <a:p>
            <a:r>
              <a:rPr lang="en-US" dirty="0"/>
              <a:t>Complexity Comparison</a:t>
            </a:r>
          </a:p>
        </p:txBody>
      </p:sp>
      <p:sp>
        <p:nvSpPr>
          <p:cNvPr id="9" name="Content Placeholder 8">
            <a:extLst>
              <a:ext uri="{FF2B5EF4-FFF2-40B4-BE49-F238E27FC236}">
                <a16:creationId xmlns:a16="http://schemas.microsoft.com/office/drawing/2014/main" id="{DBB77F3A-01F0-6E43-BA8F-8146BD939DAF}"/>
              </a:ext>
            </a:extLst>
          </p:cNvPr>
          <p:cNvSpPr>
            <a:spLocks noGrp="1"/>
          </p:cNvSpPr>
          <p:nvPr>
            <p:ph sz="half" idx="1"/>
          </p:nvPr>
        </p:nvSpPr>
        <p:spPr/>
        <p:txBody>
          <a:bodyPr>
            <a:normAutofit/>
          </a:bodyPr>
          <a:lstStyle/>
          <a:p>
            <a:pPr marL="0" indent="0">
              <a:buNone/>
            </a:pPr>
            <a:endParaRPr lang="en-US" dirty="0"/>
          </a:p>
        </p:txBody>
      </p:sp>
      <p:sp>
        <p:nvSpPr>
          <p:cNvPr id="10" name="Content Placeholder 9">
            <a:extLst>
              <a:ext uri="{FF2B5EF4-FFF2-40B4-BE49-F238E27FC236}">
                <a16:creationId xmlns:a16="http://schemas.microsoft.com/office/drawing/2014/main" id="{1F94D066-83FD-1141-BCC6-9BD1C4C0FEF6}"/>
              </a:ext>
            </a:extLst>
          </p:cNvPr>
          <p:cNvSpPr>
            <a:spLocks noGrp="1"/>
          </p:cNvSpPr>
          <p:nvPr>
            <p:ph sz="half" idx="2"/>
          </p:nvPr>
        </p:nvSpPr>
        <p:spPr/>
        <p:txBody>
          <a:bodyPr>
            <a:normAutofit/>
          </a:bodyPr>
          <a:lstStyle/>
          <a:p>
            <a:pPr marL="0" indent="0">
              <a:buNone/>
            </a:pPr>
            <a:r>
              <a:rPr lang="en-US" sz="2000" b="1" dirty="0" err="1"/>
              <a:t>const</a:t>
            </a:r>
            <a:r>
              <a:rPr lang="en-US" sz="2000" dirty="0"/>
              <a:t> Component = props =&gt; {</a:t>
            </a:r>
          </a:p>
          <a:p>
            <a:pPr marL="0" indent="0">
              <a:buNone/>
            </a:pPr>
            <a:r>
              <a:rPr lang="en-US" sz="2000" dirty="0"/>
              <a:t>    </a:t>
            </a:r>
            <a:r>
              <a:rPr lang="en-US" sz="2000" b="1" dirty="0" err="1"/>
              <a:t>const</a:t>
            </a:r>
            <a:r>
              <a:rPr lang="en-US" sz="2000" dirty="0"/>
              <a:t> win = </a:t>
            </a:r>
            <a:r>
              <a:rPr lang="en-US" sz="2000" dirty="0" err="1"/>
              <a:t>useWindowManager</a:t>
            </a:r>
            <a:r>
              <a:rPr lang="en-US" sz="2000" dirty="0"/>
              <a:t>(props, {</a:t>
            </a:r>
          </a:p>
          <a:p>
            <a:pPr marL="0" indent="0">
              <a:buNone/>
            </a:pPr>
            <a:r>
              <a:rPr lang="en-US" sz="2000" dirty="0"/>
              <a:t>        title: 'Example'</a:t>
            </a:r>
          </a:p>
          <a:p>
            <a:pPr marL="0" indent="0">
              <a:buNone/>
            </a:pPr>
            <a:r>
              <a:rPr lang="en-US" sz="2000" dirty="0"/>
              <a:t>    });</a:t>
            </a:r>
          </a:p>
          <a:p>
            <a:pPr marL="0" indent="0">
              <a:buNone/>
            </a:pPr>
            <a:br>
              <a:rPr lang="en-US" sz="2000" dirty="0"/>
            </a:br>
            <a:endParaRPr lang="en-US" sz="2000" dirty="0"/>
          </a:p>
          <a:p>
            <a:pPr marL="0" indent="0">
              <a:buNone/>
            </a:pPr>
            <a:r>
              <a:rPr lang="en-US" sz="2000" dirty="0"/>
              <a:t>    </a:t>
            </a:r>
            <a:r>
              <a:rPr lang="en-US" sz="2000" b="1" dirty="0" err="1"/>
              <a:t>const</a:t>
            </a:r>
            <a:r>
              <a:rPr lang="en-US" sz="2000" dirty="0"/>
              <a:t> features = </a:t>
            </a:r>
            <a:r>
              <a:rPr lang="en-US" sz="2000" dirty="0" err="1"/>
              <a:t>usePinnedFeatures</a:t>
            </a:r>
            <a:r>
              <a:rPr lang="en-US" sz="2000" dirty="0"/>
              <a:t>(win);</a:t>
            </a:r>
          </a:p>
          <a:p>
            <a:pPr marL="0" indent="0">
              <a:buNone/>
            </a:pPr>
            <a:r>
              <a:rPr lang="en-US" sz="2000" dirty="0"/>
              <a:t>}</a:t>
            </a:r>
          </a:p>
          <a:p>
            <a:pPr marL="0" indent="0">
              <a:buNone/>
            </a:pPr>
            <a:endParaRPr lang="en-US" sz="2000" dirty="0"/>
          </a:p>
        </p:txBody>
      </p:sp>
      <p:sp>
        <p:nvSpPr>
          <p:cNvPr id="4" name="Date Placeholder 3">
            <a:extLst>
              <a:ext uri="{FF2B5EF4-FFF2-40B4-BE49-F238E27FC236}">
                <a16:creationId xmlns:a16="http://schemas.microsoft.com/office/drawing/2014/main" id="{E16C63C2-6459-4C49-AAD9-4F6AA0CAF2E5}"/>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A2C7AA9-672B-C44F-A698-8DF323035836}"/>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3CBCB5C-D3D0-0749-A237-39953E72E30F}"/>
              </a:ext>
            </a:extLst>
          </p:cNvPr>
          <p:cNvSpPr>
            <a:spLocks noGrp="1"/>
          </p:cNvSpPr>
          <p:nvPr>
            <p:ph type="sldNum" sz="quarter" idx="12"/>
          </p:nvPr>
        </p:nvSpPr>
        <p:spPr/>
        <p:txBody>
          <a:bodyPr/>
          <a:lstStyle/>
          <a:p>
            <a:fld id="{615A05B1-DDC6-5E4D-A208-8BA1B8305287}" type="slidenum">
              <a:rPr lang="en-US" smtClean="0"/>
              <a:t>48</a:t>
            </a:fld>
            <a:endParaRPr lang="en-US"/>
          </a:p>
        </p:txBody>
      </p:sp>
    </p:spTree>
    <p:extLst>
      <p:ext uri="{BB962C8B-B14F-4D97-AF65-F5344CB8AC3E}">
        <p14:creationId xmlns:p14="http://schemas.microsoft.com/office/powerpoint/2010/main" val="2262519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8A9E-AF77-9546-9B1A-3E3437DB64D5}"/>
              </a:ext>
            </a:extLst>
          </p:cNvPr>
          <p:cNvSpPr>
            <a:spLocks noGrp="1"/>
          </p:cNvSpPr>
          <p:nvPr>
            <p:ph type="title"/>
          </p:nvPr>
        </p:nvSpPr>
        <p:spPr/>
        <p:txBody>
          <a:bodyPr/>
          <a:lstStyle/>
          <a:p>
            <a:r>
              <a:rPr lang="en-US" dirty="0"/>
              <a:t>Nomenclature</a:t>
            </a:r>
          </a:p>
        </p:txBody>
      </p:sp>
      <p:sp>
        <p:nvSpPr>
          <p:cNvPr id="3" name="Content Placeholder 2">
            <a:extLst>
              <a:ext uri="{FF2B5EF4-FFF2-40B4-BE49-F238E27FC236}">
                <a16:creationId xmlns:a16="http://schemas.microsoft.com/office/drawing/2014/main" id="{C7A9ABB1-0C30-E346-B326-B41314440E25}"/>
              </a:ext>
            </a:extLst>
          </p:cNvPr>
          <p:cNvSpPr>
            <a:spLocks noGrp="1"/>
          </p:cNvSpPr>
          <p:nvPr>
            <p:ph idx="1"/>
          </p:nvPr>
        </p:nvSpPr>
        <p:spPr>
          <a:xfrm>
            <a:off x="838200" y="1825625"/>
            <a:ext cx="5666772" cy="4351338"/>
          </a:xfrm>
        </p:spPr>
        <p:txBody>
          <a:bodyPr/>
          <a:lstStyle/>
          <a:p>
            <a:pPr marL="0" indent="0">
              <a:buNone/>
            </a:pPr>
            <a:r>
              <a:rPr lang="en-US" dirty="0"/>
              <a:t>Time Series</a:t>
            </a:r>
          </a:p>
          <a:p>
            <a:pPr lvl="1"/>
            <a:r>
              <a:rPr lang="en-US" dirty="0"/>
              <a:t>Series of observations from a wide array of sources over time</a:t>
            </a:r>
          </a:p>
          <a:p>
            <a:pPr lvl="1"/>
            <a:r>
              <a:rPr lang="en-US" dirty="0"/>
              <a:t>Not necessarily in temporal order</a:t>
            </a:r>
          </a:p>
          <a:p>
            <a:pPr marL="0" indent="0">
              <a:buNone/>
            </a:pPr>
            <a:r>
              <a:rPr lang="en-US" dirty="0"/>
              <a:t>Features</a:t>
            </a:r>
          </a:p>
          <a:p>
            <a:pPr lvl="1"/>
            <a:r>
              <a:rPr lang="en-US" dirty="0"/>
              <a:t>A column in this dataset referring to a set of observations from one source</a:t>
            </a:r>
          </a:p>
          <a:p>
            <a:pPr marL="0" indent="0">
              <a:buNone/>
            </a:pPr>
            <a:r>
              <a:rPr lang="en-US" dirty="0"/>
              <a:t>Row</a:t>
            </a:r>
          </a:p>
          <a:p>
            <a:pPr lvl="1"/>
            <a:r>
              <a:rPr lang="en-US" dirty="0"/>
              <a:t>A single row in that dataset corresponding to a single point in time</a:t>
            </a:r>
          </a:p>
        </p:txBody>
      </p:sp>
      <p:sp>
        <p:nvSpPr>
          <p:cNvPr id="4" name="Date Placeholder 3">
            <a:extLst>
              <a:ext uri="{FF2B5EF4-FFF2-40B4-BE49-F238E27FC236}">
                <a16:creationId xmlns:a16="http://schemas.microsoft.com/office/drawing/2014/main" id="{156E080B-D57D-AE4A-8BF8-A3754F51BD1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CA4B99C-BD72-1C47-B2AD-906621962D49}"/>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EB78CBA6-9F61-E645-AC29-6838F63725C0}"/>
              </a:ext>
            </a:extLst>
          </p:cNvPr>
          <p:cNvSpPr>
            <a:spLocks noGrp="1"/>
          </p:cNvSpPr>
          <p:nvPr>
            <p:ph type="sldNum" sz="quarter" idx="12"/>
          </p:nvPr>
        </p:nvSpPr>
        <p:spPr/>
        <p:txBody>
          <a:bodyPr/>
          <a:lstStyle/>
          <a:p>
            <a:fld id="{615A05B1-DDC6-5E4D-A208-8BA1B8305287}" type="slidenum">
              <a:rPr lang="en-US" smtClean="0"/>
              <a:t>4</a:t>
            </a:fld>
            <a:endParaRPr lang="en-US"/>
          </a:p>
        </p:txBody>
      </p:sp>
      <p:pic>
        <p:nvPicPr>
          <p:cNvPr id="8" name="Picture 7">
            <a:extLst>
              <a:ext uri="{FF2B5EF4-FFF2-40B4-BE49-F238E27FC236}">
                <a16:creationId xmlns:a16="http://schemas.microsoft.com/office/drawing/2014/main" id="{1A0D0D0D-F768-0842-9BE2-F02E8E7B793A}"/>
              </a:ext>
            </a:extLst>
          </p:cNvPr>
          <p:cNvPicPr>
            <a:picLocks noChangeAspect="1"/>
          </p:cNvPicPr>
          <p:nvPr/>
        </p:nvPicPr>
        <p:blipFill>
          <a:blip r:embed="rId2"/>
          <a:stretch>
            <a:fillRect/>
          </a:stretch>
        </p:blipFill>
        <p:spPr>
          <a:xfrm>
            <a:off x="6817489" y="1690688"/>
            <a:ext cx="8305800" cy="4051300"/>
          </a:xfrm>
          <a:prstGeom prst="rect">
            <a:avLst/>
          </a:prstGeom>
        </p:spPr>
      </p:pic>
    </p:spTree>
    <p:extLst>
      <p:ext uri="{BB962C8B-B14F-4D97-AF65-F5344CB8AC3E}">
        <p14:creationId xmlns:p14="http://schemas.microsoft.com/office/powerpoint/2010/main" val="2595046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9E163D-0B5D-2949-8DC8-254D62F15CE5}"/>
              </a:ext>
            </a:extLst>
          </p:cNvPr>
          <p:cNvSpPr>
            <a:spLocks noGrp="1"/>
          </p:cNvSpPr>
          <p:nvPr>
            <p:ph type="title"/>
          </p:nvPr>
        </p:nvSpPr>
        <p:spPr/>
        <p:txBody>
          <a:bodyPr/>
          <a:lstStyle/>
          <a:p>
            <a:r>
              <a:rPr lang="en-US" dirty="0"/>
              <a:t>Impetus for Refactor</a:t>
            </a:r>
          </a:p>
        </p:txBody>
      </p:sp>
      <p:sp>
        <p:nvSpPr>
          <p:cNvPr id="8" name="Content Placeholder 7">
            <a:extLst>
              <a:ext uri="{FF2B5EF4-FFF2-40B4-BE49-F238E27FC236}">
                <a16:creationId xmlns:a16="http://schemas.microsoft.com/office/drawing/2014/main" id="{B9FF29B4-C43A-7B47-A2CD-CE389224259A}"/>
              </a:ext>
            </a:extLst>
          </p:cNvPr>
          <p:cNvSpPr>
            <a:spLocks noGrp="1"/>
          </p:cNvSpPr>
          <p:nvPr>
            <p:ph idx="1"/>
          </p:nvPr>
        </p:nvSpPr>
        <p:spPr/>
        <p:txBody>
          <a:bodyPr/>
          <a:lstStyle/>
          <a:p>
            <a:r>
              <a:rPr lang="en-US" dirty="0"/>
              <a:t>Overhead to extending CODEX was very high</a:t>
            </a:r>
          </a:p>
          <a:p>
            <a:pPr lvl="1"/>
            <a:r>
              <a:rPr lang="en-US" dirty="0"/>
              <a:t>Multiple configuration changes </a:t>
            </a:r>
          </a:p>
          <a:p>
            <a:pPr lvl="1"/>
            <a:r>
              <a:rPr lang="en-US" dirty="0"/>
              <a:t>~7 files needed to be kept in sync</a:t>
            </a:r>
          </a:p>
          <a:p>
            <a:pPr lvl="1"/>
            <a:r>
              <a:rPr lang="en-US" dirty="0"/>
              <a:t>No way to modify windows after creation</a:t>
            </a:r>
          </a:p>
          <a:p>
            <a:pPr lvl="1"/>
            <a:r>
              <a:rPr lang="en-US" dirty="0"/>
              <a:t>Difficult-to-reproduce bugs due to internal WM state</a:t>
            </a:r>
          </a:p>
          <a:p>
            <a:pPr lvl="1"/>
            <a:r>
              <a:rPr lang="en-US" dirty="0"/>
              <a:t>Data required by window would be opaquely resolved with little feedback</a:t>
            </a:r>
          </a:p>
          <a:p>
            <a:r>
              <a:rPr lang="en-US" dirty="0"/>
              <a:t>RAM usage was high</a:t>
            </a:r>
          </a:p>
          <a:p>
            <a:pPr lvl="1"/>
            <a:r>
              <a:rPr lang="en-US" dirty="0"/>
              <a:t>Data features would be stored on the frontend as needed, and were never recycled</a:t>
            </a:r>
          </a:p>
          <a:p>
            <a:pPr lvl="1"/>
            <a:r>
              <a:rPr lang="en-US" dirty="0"/>
              <a:t>No concept of GC/other management strategies</a:t>
            </a:r>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C96717E3-369A-1A4B-B525-489BE8E8F6A4}"/>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76295E43-731C-5F41-8F71-1C86F56F21D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9E50BC12-E42A-C74D-9FE7-DF82A50D3E9B}"/>
              </a:ext>
            </a:extLst>
          </p:cNvPr>
          <p:cNvSpPr>
            <a:spLocks noGrp="1"/>
          </p:cNvSpPr>
          <p:nvPr>
            <p:ph type="sldNum" sz="quarter" idx="12"/>
          </p:nvPr>
        </p:nvSpPr>
        <p:spPr/>
        <p:txBody>
          <a:bodyPr/>
          <a:lstStyle/>
          <a:p>
            <a:fld id="{615A05B1-DDC6-5E4D-A208-8BA1B8305287}" type="slidenum">
              <a:rPr lang="en-US" smtClean="0"/>
              <a:t>49</a:t>
            </a:fld>
            <a:endParaRPr lang="en-US"/>
          </a:p>
        </p:txBody>
      </p:sp>
      <p:sp>
        <p:nvSpPr>
          <p:cNvPr id="10" name="TextBox 9">
            <a:extLst>
              <a:ext uri="{FF2B5EF4-FFF2-40B4-BE49-F238E27FC236}">
                <a16:creationId xmlns:a16="http://schemas.microsoft.com/office/drawing/2014/main" id="{93A934CB-4D20-F54A-B3A9-908D249C55FF}"/>
              </a:ext>
            </a:extLst>
          </p:cNvPr>
          <p:cNvSpPr txBox="1"/>
          <p:nvPr/>
        </p:nvSpPr>
        <p:spPr>
          <a:xfrm>
            <a:off x="6544849" y="425885"/>
            <a:ext cx="2380716" cy="369332"/>
          </a:xfrm>
          <a:prstGeom prst="rect">
            <a:avLst/>
          </a:prstGeom>
          <a:noFill/>
        </p:spPr>
        <p:txBody>
          <a:bodyPr wrap="none" rtlCol="0">
            <a:spAutoFit/>
          </a:bodyPr>
          <a:lstStyle/>
          <a:p>
            <a:r>
              <a:rPr lang="en-US" dirty="0">
                <a:solidFill>
                  <a:srgbClr val="FF0000"/>
                </a:solidFill>
              </a:rPr>
              <a:t>NEEDS PRETTY GRAPHS</a:t>
            </a:r>
          </a:p>
        </p:txBody>
      </p:sp>
    </p:spTree>
    <p:extLst>
      <p:ext uri="{BB962C8B-B14F-4D97-AF65-F5344CB8AC3E}">
        <p14:creationId xmlns:p14="http://schemas.microsoft.com/office/powerpoint/2010/main" val="4097383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333C-6747-0146-AF5C-E09D28500A07}"/>
              </a:ext>
            </a:extLst>
          </p:cNvPr>
          <p:cNvSpPr>
            <a:spLocks noGrp="1"/>
          </p:cNvSpPr>
          <p:nvPr>
            <p:ph type="title"/>
          </p:nvPr>
        </p:nvSpPr>
        <p:spPr/>
        <p:txBody>
          <a:bodyPr/>
          <a:lstStyle/>
          <a:p>
            <a:r>
              <a:rPr lang="en-US" dirty="0"/>
              <a:t>Refactor Changes</a:t>
            </a:r>
          </a:p>
        </p:txBody>
      </p:sp>
      <p:sp>
        <p:nvSpPr>
          <p:cNvPr id="3" name="Content Placeholder 2">
            <a:extLst>
              <a:ext uri="{FF2B5EF4-FFF2-40B4-BE49-F238E27FC236}">
                <a16:creationId xmlns:a16="http://schemas.microsoft.com/office/drawing/2014/main" id="{905EB314-E7DF-8148-AE30-429C0BD16465}"/>
              </a:ext>
            </a:extLst>
          </p:cNvPr>
          <p:cNvSpPr>
            <a:spLocks noGrp="1"/>
          </p:cNvSpPr>
          <p:nvPr>
            <p:ph idx="1"/>
          </p:nvPr>
        </p:nvSpPr>
        <p:spPr/>
        <p:txBody>
          <a:bodyPr/>
          <a:lstStyle/>
          <a:p>
            <a:r>
              <a:rPr lang="en-US" dirty="0"/>
              <a:t>WM state promoted to central CODEX state manager</a:t>
            </a:r>
          </a:p>
          <a:p>
            <a:pPr lvl="1"/>
            <a:r>
              <a:rPr lang="en-US" dirty="0"/>
              <a:t>Allows for arbitrary components to reliably influence the state of the WM</a:t>
            </a:r>
          </a:p>
          <a:p>
            <a:pPr lvl="1"/>
            <a:r>
              <a:rPr lang="en-US" dirty="0"/>
              <a:t>Windows can set their own configuration, and handle requesting the data that they need</a:t>
            </a:r>
          </a:p>
          <a:p>
            <a:pPr lvl="1"/>
            <a:r>
              <a:rPr lang="en-US" dirty="0"/>
              <a:t>Reduces configuration overhead to just 3 files (57%)</a:t>
            </a:r>
          </a:p>
          <a:p>
            <a:r>
              <a:rPr lang="en-US" dirty="0"/>
              <a:t>Data resource management </a:t>
            </a:r>
          </a:p>
          <a:p>
            <a:pPr lvl="1"/>
            <a:r>
              <a:rPr lang="en-US" dirty="0"/>
              <a:t>Features requested by the backend are subject to automatic reference counting</a:t>
            </a:r>
          </a:p>
          <a:p>
            <a:pPr lvl="1"/>
            <a:r>
              <a:rPr lang="en-US" dirty="0"/>
              <a:t>Low-overhead garbage collection implementation</a:t>
            </a:r>
          </a:p>
          <a:p>
            <a:pPr lvl="1"/>
            <a:r>
              <a:rPr lang="en-US" dirty="0"/>
              <a:t>Unused features will be removed in low-memory environments</a:t>
            </a:r>
          </a:p>
        </p:txBody>
      </p:sp>
      <p:sp>
        <p:nvSpPr>
          <p:cNvPr id="4" name="Date Placeholder 3">
            <a:extLst>
              <a:ext uri="{FF2B5EF4-FFF2-40B4-BE49-F238E27FC236}">
                <a16:creationId xmlns:a16="http://schemas.microsoft.com/office/drawing/2014/main" id="{3DEF9930-516E-5147-9126-B8FECCB4FE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625BF57F-F660-BD40-94FB-44ED70BAD1C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47BA6C2-B4E6-2A45-A779-94FB8B580E56}"/>
              </a:ext>
            </a:extLst>
          </p:cNvPr>
          <p:cNvSpPr>
            <a:spLocks noGrp="1"/>
          </p:cNvSpPr>
          <p:nvPr>
            <p:ph type="sldNum" sz="quarter" idx="12"/>
          </p:nvPr>
        </p:nvSpPr>
        <p:spPr/>
        <p:txBody>
          <a:bodyPr/>
          <a:lstStyle/>
          <a:p>
            <a:fld id="{615A05B1-DDC6-5E4D-A208-8BA1B8305287}" type="slidenum">
              <a:rPr lang="en-US" smtClean="0"/>
              <a:t>50</a:t>
            </a:fld>
            <a:endParaRPr lang="en-US"/>
          </a:p>
        </p:txBody>
      </p:sp>
      <p:sp>
        <p:nvSpPr>
          <p:cNvPr id="7" name="TextBox 6">
            <a:extLst>
              <a:ext uri="{FF2B5EF4-FFF2-40B4-BE49-F238E27FC236}">
                <a16:creationId xmlns:a16="http://schemas.microsoft.com/office/drawing/2014/main" id="{B607E30C-E606-1C44-9768-18A9BF28DA39}"/>
              </a:ext>
            </a:extLst>
          </p:cNvPr>
          <p:cNvSpPr txBox="1"/>
          <p:nvPr/>
        </p:nvSpPr>
        <p:spPr>
          <a:xfrm>
            <a:off x="6544849" y="425885"/>
            <a:ext cx="2380716" cy="369332"/>
          </a:xfrm>
          <a:prstGeom prst="rect">
            <a:avLst/>
          </a:prstGeom>
          <a:noFill/>
        </p:spPr>
        <p:txBody>
          <a:bodyPr wrap="none" rtlCol="0">
            <a:spAutoFit/>
          </a:bodyPr>
          <a:lstStyle/>
          <a:p>
            <a:r>
              <a:rPr lang="en-US" dirty="0">
                <a:solidFill>
                  <a:srgbClr val="FF0000"/>
                </a:solidFill>
              </a:rPr>
              <a:t>NEEDS PRETTY GRAPHS</a:t>
            </a:r>
          </a:p>
        </p:txBody>
      </p:sp>
    </p:spTree>
    <p:extLst>
      <p:ext uri="{BB962C8B-B14F-4D97-AF65-F5344CB8AC3E}">
        <p14:creationId xmlns:p14="http://schemas.microsoft.com/office/powerpoint/2010/main" val="358137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631640-F118-814C-972A-7E81E73EEDBD}"/>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5B23621-DAF6-3149-8682-C3E66B1F3D3B}"/>
              </a:ext>
            </a:extLst>
          </p:cNvPr>
          <p:cNvSpPr>
            <a:spLocks noGrp="1"/>
          </p:cNvSpPr>
          <p:nvPr>
            <p:ph type="dt" sz="half" idx="10"/>
          </p:nvPr>
        </p:nvSpPr>
        <p:spPr/>
        <p:txBody>
          <a:bodyPr/>
          <a:lstStyle/>
          <a:p>
            <a:fld id="{3907F674-9119-7E4D-957F-04307F1A8473}" type="datetime3">
              <a:rPr lang="en-US" smtClean="0"/>
              <a:t>8 August 2019</a:t>
            </a:fld>
            <a:endParaRPr lang="en-US"/>
          </a:p>
        </p:txBody>
      </p:sp>
      <p:sp>
        <p:nvSpPr>
          <p:cNvPr id="3" name="Footer Placeholder 2">
            <a:extLst>
              <a:ext uri="{FF2B5EF4-FFF2-40B4-BE49-F238E27FC236}">
                <a16:creationId xmlns:a16="http://schemas.microsoft.com/office/drawing/2014/main" id="{8C346059-C183-F746-85D1-52F1A5319942}"/>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B3D72C-B46E-8247-B32D-CBB63BCD9927}"/>
              </a:ext>
            </a:extLst>
          </p:cNvPr>
          <p:cNvSpPr>
            <a:spLocks noGrp="1"/>
          </p:cNvSpPr>
          <p:nvPr>
            <p:ph type="sldNum" sz="quarter" idx="12"/>
          </p:nvPr>
        </p:nvSpPr>
        <p:spPr/>
        <p:txBody>
          <a:bodyPr/>
          <a:lstStyle/>
          <a:p>
            <a:fld id="{615A05B1-DDC6-5E4D-A208-8BA1B8305287}" type="slidenum">
              <a:rPr lang="en-US" smtClean="0"/>
              <a:t>5</a:t>
            </a:fld>
            <a:endParaRPr lang="en-US"/>
          </a:p>
        </p:txBody>
      </p:sp>
      <p:pic>
        <p:nvPicPr>
          <p:cNvPr id="7" name="Picture 6">
            <a:extLst>
              <a:ext uri="{FF2B5EF4-FFF2-40B4-BE49-F238E27FC236}">
                <a16:creationId xmlns:a16="http://schemas.microsoft.com/office/drawing/2014/main" id="{14B1BD3F-29AE-0042-BD2C-011698C5EA9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56888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AD6B62-C1E9-B942-8102-830339D30CC7}"/>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5B23621-DAF6-3149-8682-C3E66B1F3D3B}"/>
              </a:ext>
            </a:extLst>
          </p:cNvPr>
          <p:cNvSpPr>
            <a:spLocks noGrp="1"/>
          </p:cNvSpPr>
          <p:nvPr>
            <p:ph type="dt" sz="half" idx="10"/>
          </p:nvPr>
        </p:nvSpPr>
        <p:spPr/>
        <p:txBody>
          <a:bodyPr/>
          <a:lstStyle/>
          <a:p>
            <a:fld id="{73F00354-D0C3-BA4F-8094-A5153B72BA12}" type="datetime3">
              <a:rPr lang="en-US" smtClean="0"/>
              <a:t>8 August 2019</a:t>
            </a:fld>
            <a:endParaRPr lang="en-US"/>
          </a:p>
        </p:txBody>
      </p:sp>
      <p:sp>
        <p:nvSpPr>
          <p:cNvPr id="3" name="Footer Placeholder 2">
            <a:extLst>
              <a:ext uri="{FF2B5EF4-FFF2-40B4-BE49-F238E27FC236}">
                <a16:creationId xmlns:a16="http://schemas.microsoft.com/office/drawing/2014/main" id="{8C346059-C183-F746-85D1-52F1A5319942}"/>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B3D72C-B46E-8247-B32D-CBB63BCD9927}"/>
              </a:ext>
            </a:extLst>
          </p:cNvPr>
          <p:cNvSpPr>
            <a:spLocks noGrp="1"/>
          </p:cNvSpPr>
          <p:nvPr>
            <p:ph type="sldNum" sz="quarter" idx="12"/>
          </p:nvPr>
        </p:nvSpPr>
        <p:spPr/>
        <p:txBody>
          <a:bodyPr/>
          <a:lstStyle/>
          <a:p>
            <a:fld id="{615A05B1-DDC6-5E4D-A208-8BA1B8305287}" type="slidenum">
              <a:rPr lang="en-US" smtClean="0"/>
              <a:t>6</a:t>
            </a:fld>
            <a:endParaRPr lang="en-US"/>
          </a:p>
        </p:txBody>
      </p:sp>
      <p:pic>
        <p:nvPicPr>
          <p:cNvPr id="7" name="Picture 6">
            <a:extLst>
              <a:ext uri="{FF2B5EF4-FFF2-40B4-BE49-F238E27FC236}">
                <a16:creationId xmlns:a16="http://schemas.microsoft.com/office/drawing/2014/main" id="{83691669-8B71-3643-999C-76E7C3B014F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71964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CE07BA-A668-5B42-9F8E-FA7454F16624}"/>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3F04189-BD0E-C24B-B7B2-41680899D3C3}"/>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A7AAC8CE-DC62-224B-B27F-13DD982412FD}"/>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5E359174-8DD8-8E46-BFCA-58D63824E26A}"/>
              </a:ext>
            </a:extLst>
          </p:cNvPr>
          <p:cNvSpPr>
            <a:spLocks noGrp="1"/>
          </p:cNvSpPr>
          <p:nvPr>
            <p:ph type="sldNum" sz="quarter" idx="12"/>
          </p:nvPr>
        </p:nvSpPr>
        <p:spPr/>
        <p:txBody>
          <a:bodyPr/>
          <a:lstStyle/>
          <a:p>
            <a:fld id="{615A05B1-DDC6-5E4D-A208-8BA1B8305287}" type="slidenum">
              <a:rPr lang="en-US" smtClean="0"/>
              <a:t>7</a:t>
            </a:fld>
            <a:endParaRPr lang="en-US"/>
          </a:p>
        </p:txBody>
      </p:sp>
      <p:pic>
        <p:nvPicPr>
          <p:cNvPr id="6" name="Picture 5">
            <a:extLst>
              <a:ext uri="{FF2B5EF4-FFF2-40B4-BE49-F238E27FC236}">
                <a16:creationId xmlns:a16="http://schemas.microsoft.com/office/drawing/2014/main" id="{7E90D8B2-5FEC-DF42-A606-0472374E774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7224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181E-FECD-124A-8323-A066E3280DBC}"/>
              </a:ext>
            </a:extLst>
          </p:cNvPr>
          <p:cNvSpPr>
            <a:spLocks noGrp="1"/>
          </p:cNvSpPr>
          <p:nvPr>
            <p:ph type="title"/>
          </p:nvPr>
        </p:nvSpPr>
        <p:spPr/>
        <p:txBody>
          <a:bodyPr/>
          <a:lstStyle/>
          <a:p>
            <a:r>
              <a:rPr lang="en-US" dirty="0"/>
              <a:t>Unique Engineering Challenges</a:t>
            </a:r>
          </a:p>
        </p:txBody>
      </p:sp>
      <p:sp>
        <p:nvSpPr>
          <p:cNvPr id="8" name="Text Placeholder 7">
            <a:extLst>
              <a:ext uri="{FF2B5EF4-FFF2-40B4-BE49-F238E27FC236}">
                <a16:creationId xmlns:a16="http://schemas.microsoft.com/office/drawing/2014/main" id="{E3EFAE1E-1B82-3143-916D-AB7E916C27D6}"/>
              </a:ext>
            </a:extLst>
          </p:cNvPr>
          <p:cNvSpPr>
            <a:spLocks noGrp="1"/>
          </p:cNvSpPr>
          <p:nvPr>
            <p:ph type="body" idx="1"/>
          </p:nvPr>
        </p:nvSpPr>
        <p:spPr/>
        <p:txBody>
          <a:bodyPr/>
          <a:lstStyle/>
          <a:p>
            <a:r>
              <a:rPr lang="en-US" dirty="0"/>
              <a:t>Requirements</a:t>
            </a:r>
          </a:p>
        </p:txBody>
      </p:sp>
      <p:sp>
        <p:nvSpPr>
          <p:cNvPr id="3" name="Content Placeholder 2">
            <a:extLst>
              <a:ext uri="{FF2B5EF4-FFF2-40B4-BE49-F238E27FC236}">
                <a16:creationId xmlns:a16="http://schemas.microsoft.com/office/drawing/2014/main" id="{B5B77BC2-ACA3-A04E-A28D-88A83D44BBF0}"/>
              </a:ext>
            </a:extLst>
          </p:cNvPr>
          <p:cNvSpPr>
            <a:spLocks noGrp="1"/>
          </p:cNvSpPr>
          <p:nvPr>
            <p:ph sz="half" idx="2"/>
          </p:nvPr>
        </p:nvSpPr>
        <p:spPr>
          <a:xfrm>
            <a:off x="839788" y="2505074"/>
            <a:ext cx="5157787" cy="4105587"/>
          </a:xfrm>
        </p:spPr>
        <p:txBody>
          <a:bodyPr>
            <a:normAutofit/>
          </a:bodyPr>
          <a:lstStyle/>
          <a:p>
            <a:r>
              <a:rPr lang="en-US" dirty="0"/>
              <a:t>Must handle extremely large data sets (GB-TB range)</a:t>
            </a:r>
          </a:p>
          <a:p>
            <a:r>
              <a:rPr lang="en-US" dirty="0"/>
              <a:t>Performant</a:t>
            </a:r>
          </a:p>
          <a:p>
            <a:r>
              <a:rPr lang="en-US" dirty="0"/>
              <a:t>Run time estimations for actions</a:t>
            </a:r>
          </a:p>
          <a:p>
            <a:r>
              <a:rPr lang="en-US" dirty="0"/>
              <a:t>Preview actions</a:t>
            </a:r>
          </a:p>
          <a:p>
            <a:r>
              <a:rPr lang="en-US" dirty="0"/>
              <a:t>Both local + remote execution</a:t>
            </a:r>
          </a:p>
          <a:p>
            <a:r>
              <a:rPr lang="en-US" dirty="0"/>
              <a:t>Interactive plotting/graphing</a:t>
            </a:r>
          </a:p>
          <a:p>
            <a:pPr marL="0" indent="0">
              <a:buNone/>
            </a:pPr>
            <a:endParaRPr lang="en-US" dirty="0"/>
          </a:p>
          <a:p>
            <a:endParaRPr lang="en-US" dirty="0"/>
          </a:p>
        </p:txBody>
      </p:sp>
      <p:sp>
        <p:nvSpPr>
          <p:cNvPr id="9" name="Text Placeholder 8">
            <a:extLst>
              <a:ext uri="{FF2B5EF4-FFF2-40B4-BE49-F238E27FC236}">
                <a16:creationId xmlns:a16="http://schemas.microsoft.com/office/drawing/2014/main" id="{7E0CA794-D1DA-8641-BA14-1266A2C7962A}"/>
              </a:ext>
            </a:extLst>
          </p:cNvPr>
          <p:cNvSpPr>
            <a:spLocks noGrp="1"/>
          </p:cNvSpPr>
          <p:nvPr>
            <p:ph type="body" sz="quarter" idx="3"/>
          </p:nvPr>
        </p:nvSpPr>
        <p:spPr/>
        <p:txBody>
          <a:bodyPr/>
          <a:lstStyle/>
          <a:p>
            <a:r>
              <a:rPr lang="en-US" dirty="0"/>
              <a:t>Constraints</a:t>
            </a:r>
          </a:p>
        </p:txBody>
      </p:sp>
      <p:sp>
        <p:nvSpPr>
          <p:cNvPr id="10" name="Content Placeholder 9">
            <a:extLst>
              <a:ext uri="{FF2B5EF4-FFF2-40B4-BE49-F238E27FC236}">
                <a16:creationId xmlns:a16="http://schemas.microsoft.com/office/drawing/2014/main" id="{4108BD3A-D613-2246-919F-C8FC395A88CF}"/>
              </a:ext>
            </a:extLst>
          </p:cNvPr>
          <p:cNvSpPr>
            <a:spLocks noGrp="1"/>
          </p:cNvSpPr>
          <p:nvPr>
            <p:ph sz="quarter" idx="4"/>
          </p:nvPr>
        </p:nvSpPr>
        <p:spPr>
          <a:xfrm>
            <a:off x="6172200" y="2505074"/>
            <a:ext cx="5183188" cy="4352925"/>
          </a:xfrm>
        </p:spPr>
        <p:txBody>
          <a:bodyPr>
            <a:normAutofit/>
          </a:bodyPr>
          <a:lstStyle/>
          <a:p>
            <a:r>
              <a:rPr lang="en-US" dirty="0"/>
              <a:t>Limited RAM + Performance</a:t>
            </a:r>
          </a:p>
          <a:p>
            <a:pPr lvl="1"/>
            <a:r>
              <a:rPr lang="en-US" dirty="0" err="1"/>
              <a:t>Javascript</a:t>
            </a:r>
            <a:r>
              <a:rPr lang="en-US" dirty="0"/>
              <a:t> is single threaded</a:t>
            </a:r>
          </a:p>
          <a:p>
            <a:pPr lvl="1"/>
            <a:r>
              <a:rPr lang="en-US" dirty="0"/>
              <a:t>Web environments have tight restrictions on RAM usage</a:t>
            </a:r>
          </a:p>
          <a:p>
            <a:r>
              <a:rPr lang="en-US" dirty="0"/>
              <a:t>Constrained network load</a:t>
            </a:r>
          </a:p>
          <a:p>
            <a:pPr lvl="1"/>
            <a:r>
              <a:rPr lang="en-US" dirty="0"/>
              <a:t>Features can hit GB sizes</a:t>
            </a:r>
          </a:p>
          <a:p>
            <a:r>
              <a:rPr lang="en-US" dirty="0"/>
              <a:t>Both I/O and CPU bound on both frontend and backend</a:t>
            </a:r>
          </a:p>
        </p:txBody>
      </p:sp>
      <p:sp>
        <p:nvSpPr>
          <p:cNvPr id="4" name="Date Placeholder 3">
            <a:extLst>
              <a:ext uri="{FF2B5EF4-FFF2-40B4-BE49-F238E27FC236}">
                <a16:creationId xmlns:a16="http://schemas.microsoft.com/office/drawing/2014/main" id="{F706A7A0-F76A-5F46-9E11-A11CD6DA79F8}"/>
              </a:ext>
            </a:extLst>
          </p:cNvPr>
          <p:cNvSpPr>
            <a:spLocks noGrp="1"/>
          </p:cNvSpPr>
          <p:nvPr>
            <p:ph type="dt" sz="half" idx="10"/>
          </p:nvPr>
        </p:nvSpPr>
        <p:spPr/>
        <p:txBody>
          <a:bodyPr/>
          <a:lstStyle/>
          <a:p>
            <a:fld id="{3DBFF6F1-ECD1-784F-918C-9BB880E5F4DE}" type="datetime3">
              <a:rPr lang="en-US" smtClean="0"/>
              <a:t>8 August 2019</a:t>
            </a:fld>
            <a:endParaRPr lang="en-US" dirty="0"/>
          </a:p>
        </p:txBody>
      </p:sp>
      <p:sp>
        <p:nvSpPr>
          <p:cNvPr id="5" name="Footer Placeholder 4">
            <a:extLst>
              <a:ext uri="{FF2B5EF4-FFF2-40B4-BE49-F238E27FC236}">
                <a16:creationId xmlns:a16="http://schemas.microsoft.com/office/drawing/2014/main" id="{C8D6E0BD-BAAA-C54A-96E4-70C06A04CE42}"/>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DCEA8C9-823B-6A40-8E58-058BD19F6CC8}"/>
              </a:ext>
            </a:extLst>
          </p:cNvPr>
          <p:cNvSpPr>
            <a:spLocks noGrp="1"/>
          </p:cNvSpPr>
          <p:nvPr>
            <p:ph type="sldNum" sz="quarter" idx="12"/>
          </p:nvPr>
        </p:nvSpPr>
        <p:spPr/>
        <p:txBody>
          <a:bodyPr/>
          <a:lstStyle/>
          <a:p>
            <a:fld id="{615A05B1-DDC6-5E4D-A208-8BA1B8305287}" type="slidenum">
              <a:rPr lang="en-US" smtClean="0"/>
              <a:t>8</a:t>
            </a:fld>
            <a:endParaRPr lang="en-US"/>
          </a:p>
        </p:txBody>
      </p:sp>
    </p:spTree>
    <p:extLst>
      <p:ext uri="{BB962C8B-B14F-4D97-AF65-F5344CB8AC3E}">
        <p14:creationId xmlns:p14="http://schemas.microsoft.com/office/powerpoint/2010/main" val="2408755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30050</TotalTime>
  <Words>1987</Words>
  <Application>Microsoft Macintosh PowerPoint</Application>
  <PresentationFormat>Widescreen</PresentationFormat>
  <Paragraphs>546</Paragraphs>
  <Slides>51</Slides>
  <Notes>21</Notes>
  <HiddenSlides>12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ＭＳ Ｐゴシック</vt:lpstr>
      <vt:lpstr>Aharoni</vt:lpstr>
      <vt:lpstr>Arial</vt:lpstr>
      <vt:lpstr>Calibri</vt:lpstr>
      <vt:lpstr>Calibri Light</vt:lpstr>
      <vt:lpstr>Office Theme</vt:lpstr>
      <vt:lpstr>CODEX Summer '19 </vt:lpstr>
      <vt:lpstr>CODEX Overview</vt:lpstr>
      <vt:lpstr>PowerPoint Presentation</vt:lpstr>
      <vt:lpstr>Why CODEX?</vt:lpstr>
      <vt:lpstr>Nomenclature</vt:lpstr>
      <vt:lpstr>PowerPoint Presentation</vt:lpstr>
      <vt:lpstr>PowerPoint Presentation</vt:lpstr>
      <vt:lpstr>PowerPoint Presentation</vt:lpstr>
      <vt:lpstr>Unique Engineering Challenges</vt:lpstr>
      <vt:lpstr>PowerPoint Presentation</vt:lpstr>
      <vt:lpstr>Under the Hood</vt:lpstr>
      <vt:lpstr>Technology Stack</vt:lpstr>
      <vt:lpstr>PowerPoint Presentation</vt:lpstr>
      <vt:lpstr>PowerPoint Presentation</vt:lpstr>
      <vt:lpstr>React.js</vt:lpstr>
      <vt:lpstr>Frontend Data Management</vt:lpstr>
      <vt:lpstr>Flux/Redux Overview</vt:lpstr>
      <vt:lpstr>Flux/Redux Overview</vt:lpstr>
      <vt:lpstr>Backend Refactor and Re-Architecture</vt:lpstr>
      <vt:lpstr>New Features</vt:lpstr>
      <vt:lpstr>New Features (cont’d)</vt:lpstr>
      <vt:lpstr>Multi-tenant Backends / Data Consistency</vt:lpstr>
      <vt:lpstr>Backend Performance Improvements</vt:lpstr>
      <vt:lpstr>Performance Improvements (cont’d)</vt:lpstr>
      <vt:lpstr>Request Performance Comparison</vt:lpstr>
      <vt:lpstr>Lowered Time-To-Interactive</vt:lpstr>
      <vt:lpstr>Implementation Details</vt:lpstr>
      <vt:lpstr>Window/Data System Refactor</vt:lpstr>
      <vt:lpstr>PowerPoint Presentation</vt:lpstr>
      <vt:lpstr>Developer Overhead Reduction</vt:lpstr>
      <vt:lpstr>Example: Window Creation</vt:lpstr>
      <vt:lpstr>Garbage Collection</vt:lpstr>
      <vt:lpstr>Data APIs</vt:lpstr>
      <vt:lpstr>New Exploration Tools</vt:lpstr>
      <vt:lpstr>PowerPoint Presentation</vt:lpstr>
      <vt:lpstr>PowerPoint Presentation</vt:lpstr>
      <vt:lpstr>PowerPoint Presentation</vt:lpstr>
      <vt:lpstr>Future Work</vt:lpstr>
      <vt:lpstr>Acknowledgements</vt:lpstr>
      <vt:lpstr>PowerPoint Presentation</vt:lpstr>
      <vt:lpstr>Backup</vt:lpstr>
      <vt:lpstr>Flux/Redux Refactor</vt:lpstr>
      <vt:lpstr>Flux/Redux Refactor</vt:lpstr>
      <vt:lpstr>PowerPoint Presentation</vt:lpstr>
      <vt:lpstr>Thread Pool to Process Pool</vt:lpstr>
      <vt:lpstr>CODEX Hash Process Transition</vt:lpstr>
      <vt:lpstr>Previous state</vt:lpstr>
      <vt:lpstr>Streaming Requests</vt:lpstr>
      <vt:lpstr>Complexity Comparison</vt:lpstr>
      <vt:lpstr>Impetus for Refactor</vt:lpstr>
      <vt:lpstr>Refactor Changes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creator>Microsoft Office User</dc:creator>
  <cp:lastModifiedBy>Microsoft Office User</cp:lastModifiedBy>
  <cp:revision>68</cp:revision>
  <dcterms:created xsi:type="dcterms:W3CDTF">2019-07-06T00:38:58Z</dcterms:created>
  <dcterms:modified xsi:type="dcterms:W3CDTF">2019-08-09T01:25:14Z</dcterms:modified>
</cp:coreProperties>
</file>